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8" r:id="rId3"/>
    <p:sldId id="262" r:id="rId4"/>
    <p:sldId id="259" r:id="rId5"/>
    <p:sldId id="353" r:id="rId6"/>
    <p:sldId id="263" r:id="rId7"/>
    <p:sldId id="345" r:id="rId8"/>
    <p:sldId id="346" r:id="rId9"/>
    <p:sldId id="347" r:id="rId10"/>
    <p:sldId id="348" r:id="rId11"/>
    <p:sldId id="349" r:id="rId12"/>
    <p:sldId id="350" r:id="rId13"/>
    <p:sldId id="352" r:id="rId14"/>
    <p:sldId id="261" r:id="rId15"/>
    <p:sldId id="35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AF2CBA-7BCF-3D48-AEDD-521EF679DB0F}" v="27" dt="2024-02-15T07:14:16.3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66986"/>
  </p:normalViewPr>
  <p:slideViewPr>
    <p:cSldViewPr snapToGrid="0">
      <p:cViewPr varScale="1">
        <p:scale>
          <a:sx n="83" d="100"/>
          <a:sy n="83" d="100"/>
        </p:scale>
        <p:origin x="7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ata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A4FCFCE2-1C6D-4E78-8E38-A646046C86A8}"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783AE85-E691-4764-92AC-43CFE1690B51}">
      <dgm:prSet/>
      <dgm:spPr/>
      <dgm:t>
        <a:bodyPr/>
        <a:lstStyle/>
        <a:p>
          <a:pPr>
            <a:defRPr cap="all"/>
          </a:pPr>
          <a:r>
            <a:rPr lang="en-US"/>
            <a:t>Library added to flowcell: 200fmol</a:t>
          </a:r>
        </a:p>
      </dgm:t>
    </dgm:pt>
    <dgm:pt modelId="{F952479F-87BC-4BD2-BFB0-DA399BC10568}" type="parTrans" cxnId="{C00AC587-3D63-4E45-9D79-6C136A429D9F}">
      <dgm:prSet/>
      <dgm:spPr/>
      <dgm:t>
        <a:bodyPr/>
        <a:lstStyle/>
        <a:p>
          <a:endParaRPr lang="en-US"/>
        </a:p>
      </dgm:t>
    </dgm:pt>
    <dgm:pt modelId="{C2B4DF91-E0CA-43C7-AE63-15A42A4BB538}" type="sibTrans" cxnId="{C00AC587-3D63-4E45-9D79-6C136A429D9F}">
      <dgm:prSet/>
      <dgm:spPr/>
      <dgm:t>
        <a:bodyPr/>
        <a:lstStyle/>
        <a:p>
          <a:endParaRPr lang="en-US"/>
        </a:p>
      </dgm:t>
    </dgm:pt>
    <dgm:pt modelId="{5FBB1D81-F384-4D53-9AD4-68D0E1C5061D}">
      <dgm:prSet/>
      <dgm:spPr/>
      <dgm:t>
        <a:bodyPr/>
        <a:lstStyle/>
        <a:p>
          <a:pPr>
            <a:defRPr cap="all"/>
          </a:pPr>
          <a:r>
            <a:rPr lang="en-US"/>
            <a:t>Pore occupancy ~60%</a:t>
          </a:r>
        </a:p>
      </dgm:t>
    </dgm:pt>
    <dgm:pt modelId="{1B224AFB-EB3F-476D-B225-22D262B370D2}" type="parTrans" cxnId="{97658766-B162-4FBD-AFBA-1867F7214C4D}">
      <dgm:prSet/>
      <dgm:spPr/>
      <dgm:t>
        <a:bodyPr/>
        <a:lstStyle/>
        <a:p>
          <a:endParaRPr lang="en-US"/>
        </a:p>
      </dgm:t>
    </dgm:pt>
    <dgm:pt modelId="{82137E85-AABB-4456-87FB-1B0D4B70B6F5}" type="sibTrans" cxnId="{97658766-B162-4FBD-AFBA-1867F7214C4D}">
      <dgm:prSet/>
      <dgm:spPr/>
      <dgm:t>
        <a:bodyPr/>
        <a:lstStyle/>
        <a:p>
          <a:endParaRPr lang="en-US"/>
        </a:p>
      </dgm:t>
    </dgm:pt>
    <dgm:pt modelId="{FE3A3E30-3B37-484B-8939-AEC2A3337914}">
      <dgm:prSet/>
      <dgm:spPr/>
      <dgm:t>
        <a:bodyPr/>
        <a:lstStyle/>
        <a:p>
          <a:pPr>
            <a:defRPr cap="all"/>
          </a:pPr>
          <a:r>
            <a:rPr lang="en-US"/>
            <a:t>Run time: 2h 37m</a:t>
          </a:r>
        </a:p>
      </dgm:t>
    </dgm:pt>
    <dgm:pt modelId="{33401931-460E-4084-836C-2306F0C9F0BC}" type="parTrans" cxnId="{652E853E-1E57-4210-B193-90D85BF6168F}">
      <dgm:prSet/>
      <dgm:spPr/>
      <dgm:t>
        <a:bodyPr/>
        <a:lstStyle/>
        <a:p>
          <a:endParaRPr lang="en-US"/>
        </a:p>
      </dgm:t>
    </dgm:pt>
    <dgm:pt modelId="{83AB8502-F148-4991-BB73-34B9B98AB059}" type="sibTrans" cxnId="{652E853E-1E57-4210-B193-90D85BF6168F}">
      <dgm:prSet/>
      <dgm:spPr/>
      <dgm:t>
        <a:bodyPr/>
        <a:lstStyle/>
        <a:p>
          <a:endParaRPr lang="en-US"/>
        </a:p>
      </dgm:t>
    </dgm:pt>
    <dgm:pt modelId="{7B5BA706-2FE6-4A6D-BB3E-71EEFDBBCCEA}">
      <dgm:prSet/>
      <dgm:spPr/>
      <dgm:t>
        <a:bodyPr/>
        <a:lstStyle/>
        <a:p>
          <a:pPr>
            <a:defRPr cap="all"/>
          </a:pPr>
          <a:r>
            <a:rPr lang="en-US"/>
            <a:t>Reads: 1.67million</a:t>
          </a:r>
        </a:p>
      </dgm:t>
    </dgm:pt>
    <dgm:pt modelId="{AAF51A06-1FCA-4990-B6E7-97CA76C97573}" type="parTrans" cxnId="{3D53DC3F-E6C3-4F35-B737-EF3B474C5A27}">
      <dgm:prSet/>
      <dgm:spPr/>
      <dgm:t>
        <a:bodyPr/>
        <a:lstStyle/>
        <a:p>
          <a:endParaRPr lang="en-US"/>
        </a:p>
      </dgm:t>
    </dgm:pt>
    <dgm:pt modelId="{480B7A10-5487-48A5-823B-FF7F9434F347}" type="sibTrans" cxnId="{3D53DC3F-E6C3-4F35-B737-EF3B474C5A27}">
      <dgm:prSet/>
      <dgm:spPr/>
      <dgm:t>
        <a:bodyPr/>
        <a:lstStyle/>
        <a:p>
          <a:endParaRPr lang="en-US"/>
        </a:p>
      </dgm:t>
    </dgm:pt>
    <dgm:pt modelId="{CD132E5F-431A-46BA-999B-882445CC3443}">
      <dgm:prSet/>
      <dgm:spPr/>
      <dgm:t>
        <a:bodyPr/>
        <a:lstStyle/>
        <a:p>
          <a:pPr>
            <a:defRPr cap="all"/>
          </a:pPr>
          <a:r>
            <a:rPr lang="en-US"/>
            <a:t>Estimated bases: 971.33Mb (megabases)</a:t>
          </a:r>
        </a:p>
      </dgm:t>
    </dgm:pt>
    <dgm:pt modelId="{97EE7022-E267-48C7-AAF5-CE2A130F368F}" type="parTrans" cxnId="{0CC2E253-5248-4083-B076-67234D8995B3}">
      <dgm:prSet/>
      <dgm:spPr/>
      <dgm:t>
        <a:bodyPr/>
        <a:lstStyle/>
        <a:p>
          <a:endParaRPr lang="en-US"/>
        </a:p>
      </dgm:t>
    </dgm:pt>
    <dgm:pt modelId="{F7A171C0-B6FE-42A3-B30D-06A0FEE9AD2D}" type="sibTrans" cxnId="{0CC2E253-5248-4083-B076-67234D8995B3}">
      <dgm:prSet/>
      <dgm:spPr/>
      <dgm:t>
        <a:bodyPr/>
        <a:lstStyle/>
        <a:p>
          <a:endParaRPr lang="en-US"/>
        </a:p>
      </dgm:t>
    </dgm:pt>
    <dgm:pt modelId="{15F013D3-B8F4-4645-BACD-2FC574529FE6}" type="pres">
      <dgm:prSet presAssocID="{A4FCFCE2-1C6D-4E78-8E38-A646046C86A8}" presName="root" presStyleCnt="0">
        <dgm:presLayoutVars>
          <dgm:dir/>
          <dgm:resizeHandles val="exact"/>
        </dgm:presLayoutVars>
      </dgm:prSet>
      <dgm:spPr/>
    </dgm:pt>
    <dgm:pt modelId="{FCE06F06-1FA5-4266-9629-809DA8EF5951}" type="pres">
      <dgm:prSet presAssocID="{1783AE85-E691-4764-92AC-43CFE1690B51}" presName="compNode" presStyleCnt="0"/>
      <dgm:spPr/>
    </dgm:pt>
    <dgm:pt modelId="{868AD228-CF4D-4161-AD34-407AA1C247AF}" type="pres">
      <dgm:prSet presAssocID="{1783AE85-E691-4764-92AC-43CFE1690B51}" presName="iconBgRect" presStyleLbl="bgShp" presStyleIdx="0" presStyleCnt="5"/>
      <dgm:spPr/>
    </dgm:pt>
    <dgm:pt modelId="{A2163EFF-8A14-4DAC-B64B-45CB884B5324}" type="pres">
      <dgm:prSet presAssocID="{1783AE85-E691-4764-92AC-43CFE1690B51}"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on Shelf"/>
        </a:ext>
      </dgm:extLst>
    </dgm:pt>
    <dgm:pt modelId="{EE20C99E-3F73-45D7-9DB2-FB3E77840F99}" type="pres">
      <dgm:prSet presAssocID="{1783AE85-E691-4764-92AC-43CFE1690B51}" presName="spaceRect" presStyleCnt="0"/>
      <dgm:spPr/>
    </dgm:pt>
    <dgm:pt modelId="{FCA734AE-26D0-4EB9-B01A-681636F25D41}" type="pres">
      <dgm:prSet presAssocID="{1783AE85-E691-4764-92AC-43CFE1690B51}" presName="textRect" presStyleLbl="revTx" presStyleIdx="0" presStyleCnt="5">
        <dgm:presLayoutVars>
          <dgm:chMax val="1"/>
          <dgm:chPref val="1"/>
        </dgm:presLayoutVars>
      </dgm:prSet>
      <dgm:spPr/>
    </dgm:pt>
    <dgm:pt modelId="{123D3727-90BE-4274-8C80-67C56D3C9770}" type="pres">
      <dgm:prSet presAssocID="{C2B4DF91-E0CA-43C7-AE63-15A42A4BB538}" presName="sibTrans" presStyleCnt="0"/>
      <dgm:spPr/>
    </dgm:pt>
    <dgm:pt modelId="{39B96B23-0B17-4FA1-B9D8-7920322DF864}" type="pres">
      <dgm:prSet presAssocID="{5FBB1D81-F384-4D53-9AD4-68D0E1C5061D}" presName="compNode" presStyleCnt="0"/>
      <dgm:spPr/>
    </dgm:pt>
    <dgm:pt modelId="{530DBF87-4466-44F0-B651-1DA6AB75F2C3}" type="pres">
      <dgm:prSet presAssocID="{5FBB1D81-F384-4D53-9AD4-68D0E1C5061D}" presName="iconBgRect" presStyleLbl="bgShp" presStyleIdx="1" presStyleCnt="5"/>
      <dgm:spPr/>
    </dgm:pt>
    <dgm:pt modelId="{1EF74F6C-D7CC-4987-8C11-43AB3B94DFF6}" type="pres">
      <dgm:prSet presAssocID="{5FBB1D81-F384-4D53-9AD4-68D0E1C5061D}"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IV"/>
        </a:ext>
      </dgm:extLst>
    </dgm:pt>
    <dgm:pt modelId="{79BB5881-E112-48D8-9953-D7D0D419AA31}" type="pres">
      <dgm:prSet presAssocID="{5FBB1D81-F384-4D53-9AD4-68D0E1C5061D}" presName="spaceRect" presStyleCnt="0"/>
      <dgm:spPr/>
    </dgm:pt>
    <dgm:pt modelId="{ACAC3793-9B22-40A7-9DBA-622CB0AD0783}" type="pres">
      <dgm:prSet presAssocID="{5FBB1D81-F384-4D53-9AD4-68D0E1C5061D}" presName="textRect" presStyleLbl="revTx" presStyleIdx="1" presStyleCnt="5">
        <dgm:presLayoutVars>
          <dgm:chMax val="1"/>
          <dgm:chPref val="1"/>
        </dgm:presLayoutVars>
      </dgm:prSet>
      <dgm:spPr/>
    </dgm:pt>
    <dgm:pt modelId="{727CAC3D-1ACA-4C2C-948A-250881D93C87}" type="pres">
      <dgm:prSet presAssocID="{82137E85-AABB-4456-87FB-1B0D4B70B6F5}" presName="sibTrans" presStyleCnt="0"/>
      <dgm:spPr/>
    </dgm:pt>
    <dgm:pt modelId="{2C2BC050-63EC-4DC9-B64D-93E7710E342B}" type="pres">
      <dgm:prSet presAssocID="{FE3A3E30-3B37-484B-8939-AEC2A3337914}" presName="compNode" presStyleCnt="0"/>
      <dgm:spPr/>
    </dgm:pt>
    <dgm:pt modelId="{E6A4B3A8-40E1-4D46-9296-00A722686D04}" type="pres">
      <dgm:prSet presAssocID="{FE3A3E30-3B37-484B-8939-AEC2A3337914}" presName="iconBgRect" presStyleLbl="bgShp" presStyleIdx="2" presStyleCnt="5"/>
      <dgm:spPr/>
    </dgm:pt>
    <dgm:pt modelId="{EB18E027-5697-47CD-A162-FEABF564A54E}" type="pres">
      <dgm:prSet presAssocID="{FE3A3E30-3B37-484B-8939-AEC2A3337914}"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un"/>
        </a:ext>
      </dgm:extLst>
    </dgm:pt>
    <dgm:pt modelId="{F7259C4A-59C2-441E-BACB-34BE06725A90}" type="pres">
      <dgm:prSet presAssocID="{FE3A3E30-3B37-484B-8939-AEC2A3337914}" presName="spaceRect" presStyleCnt="0"/>
      <dgm:spPr/>
    </dgm:pt>
    <dgm:pt modelId="{231FD357-BD5B-4422-8A9C-4A3506C07CC2}" type="pres">
      <dgm:prSet presAssocID="{FE3A3E30-3B37-484B-8939-AEC2A3337914}" presName="textRect" presStyleLbl="revTx" presStyleIdx="2" presStyleCnt="5">
        <dgm:presLayoutVars>
          <dgm:chMax val="1"/>
          <dgm:chPref val="1"/>
        </dgm:presLayoutVars>
      </dgm:prSet>
      <dgm:spPr/>
    </dgm:pt>
    <dgm:pt modelId="{946428CA-9141-429C-9F20-ABB643D8C9B6}" type="pres">
      <dgm:prSet presAssocID="{83AB8502-F148-4991-BB73-34B9B98AB059}" presName="sibTrans" presStyleCnt="0"/>
      <dgm:spPr/>
    </dgm:pt>
    <dgm:pt modelId="{EDC08CF8-8196-450A-BC16-629E80055A62}" type="pres">
      <dgm:prSet presAssocID="{7B5BA706-2FE6-4A6D-BB3E-71EEFDBBCCEA}" presName="compNode" presStyleCnt="0"/>
      <dgm:spPr/>
    </dgm:pt>
    <dgm:pt modelId="{023653D0-ED5F-4C96-AE91-2547D3196111}" type="pres">
      <dgm:prSet presAssocID="{7B5BA706-2FE6-4A6D-BB3E-71EEFDBBCCEA}" presName="iconBgRect" presStyleLbl="bgShp" presStyleIdx="3" presStyleCnt="5"/>
      <dgm:spPr/>
    </dgm:pt>
    <dgm:pt modelId="{809CEE4F-C5FD-432A-85CD-1CAFB8CED43B}" type="pres">
      <dgm:prSet presAssocID="{7B5BA706-2FE6-4A6D-BB3E-71EEFDBBCCE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ooks"/>
        </a:ext>
      </dgm:extLst>
    </dgm:pt>
    <dgm:pt modelId="{C5DCA08F-54E2-4BBE-9C22-AACB2CE47BD4}" type="pres">
      <dgm:prSet presAssocID="{7B5BA706-2FE6-4A6D-BB3E-71EEFDBBCCEA}" presName="spaceRect" presStyleCnt="0"/>
      <dgm:spPr/>
    </dgm:pt>
    <dgm:pt modelId="{583006DD-6387-4708-8A3C-B0362BC50C95}" type="pres">
      <dgm:prSet presAssocID="{7B5BA706-2FE6-4A6D-BB3E-71EEFDBBCCEA}" presName="textRect" presStyleLbl="revTx" presStyleIdx="3" presStyleCnt="5">
        <dgm:presLayoutVars>
          <dgm:chMax val="1"/>
          <dgm:chPref val="1"/>
        </dgm:presLayoutVars>
      </dgm:prSet>
      <dgm:spPr/>
    </dgm:pt>
    <dgm:pt modelId="{015CAA42-F5CE-4302-8D2E-E11263998B87}" type="pres">
      <dgm:prSet presAssocID="{480B7A10-5487-48A5-823B-FF7F9434F347}" presName="sibTrans" presStyleCnt="0"/>
      <dgm:spPr/>
    </dgm:pt>
    <dgm:pt modelId="{4B8779B1-106D-4C20-B25B-CE349B069662}" type="pres">
      <dgm:prSet presAssocID="{CD132E5F-431A-46BA-999B-882445CC3443}" presName="compNode" presStyleCnt="0"/>
      <dgm:spPr/>
    </dgm:pt>
    <dgm:pt modelId="{EEFDDEFC-6AF7-4B30-AC18-BF53DE2FD69D}" type="pres">
      <dgm:prSet presAssocID="{CD132E5F-431A-46BA-999B-882445CC3443}" presName="iconBgRect" presStyleLbl="bgShp" presStyleIdx="4" presStyleCnt="5"/>
      <dgm:spPr/>
    </dgm:pt>
    <dgm:pt modelId="{EB8B0A8E-CE6B-46CE-BE0F-3481EB222875}" type="pres">
      <dgm:prSet presAssocID="{CD132E5F-431A-46BA-999B-882445CC3443}"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DVD player"/>
        </a:ext>
      </dgm:extLst>
    </dgm:pt>
    <dgm:pt modelId="{FBB09F1F-8877-4B1E-919C-2633E14E32BB}" type="pres">
      <dgm:prSet presAssocID="{CD132E5F-431A-46BA-999B-882445CC3443}" presName="spaceRect" presStyleCnt="0"/>
      <dgm:spPr/>
    </dgm:pt>
    <dgm:pt modelId="{8D7092AD-DF4D-4499-BCF3-5DC3B33BBB55}" type="pres">
      <dgm:prSet presAssocID="{CD132E5F-431A-46BA-999B-882445CC3443}" presName="textRect" presStyleLbl="revTx" presStyleIdx="4" presStyleCnt="5">
        <dgm:presLayoutVars>
          <dgm:chMax val="1"/>
          <dgm:chPref val="1"/>
        </dgm:presLayoutVars>
      </dgm:prSet>
      <dgm:spPr/>
    </dgm:pt>
  </dgm:ptLst>
  <dgm:cxnLst>
    <dgm:cxn modelId="{81B6152E-63A4-4C15-B862-5E233F1EC1D7}" type="presOf" srcId="{A4FCFCE2-1C6D-4E78-8E38-A646046C86A8}" destId="{15F013D3-B8F4-4645-BACD-2FC574529FE6}" srcOrd="0" destOrd="0" presId="urn:microsoft.com/office/officeart/2018/5/layout/IconCircleLabelList"/>
    <dgm:cxn modelId="{A64D8933-67F7-41F6-902A-87FB55DFE070}" type="presOf" srcId="{CD132E5F-431A-46BA-999B-882445CC3443}" destId="{8D7092AD-DF4D-4499-BCF3-5DC3B33BBB55}" srcOrd="0" destOrd="0" presId="urn:microsoft.com/office/officeart/2018/5/layout/IconCircleLabelList"/>
    <dgm:cxn modelId="{652E853E-1E57-4210-B193-90D85BF6168F}" srcId="{A4FCFCE2-1C6D-4E78-8E38-A646046C86A8}" destId="{FE3A3E30-3B37-484B-8939-AEC2A3337914}" srcOrd="2" destOrd="0" parTransId="{33401931-460E-4084-836C-2306F0C9F0BC}" sibTransId="{83AB8502-F148-4991-BB73-34B9B98AB059}"/>
    <dgm:cxn modelId="{3D53DC3F-E6C3-4F35-B737-EF3B474C5A27}" srcId="{A4FCFCE2-1C6D-4E78-8E38-A646046C86A8}" destId="{7B5BA706-2FE6-4A6D-BB3E-71EEFDBBCCEA}" srcOrd="3" destOrd="0" parTransId="{AAF51A06-1FCA-4990-B6E7-97CA76C97573}" sibTransId="{480B7A10-5487-48A5-823B-FF7F9434F347}"/>
    <dgm:cxn modelId="{0CC2E253-5248-4083-B076-67234D8995B3}" srcId="{A4FCFCE2-1C6D-4E78-8E38-A646046C86A8}" destId="{CD132E5F-431A-46BA-999B-882445CC3443}" srcOrd="4" destOrd="0" parTransId="{97EE7022-E267-48C7-AAF5-CE2A130F368F}" sibTransId="{F7A171C0-B6FE-42A3-B30D-06A0FEE9AD2D}"/>
    <dgm:cxn modelId="{97658766-B162-4FBD-AFBA-1867F7214C4D}" srcId="{A4FCFCE2-1C6D-4E78-8E38-A646046C86A8}" destId="{5FBB1D81-F384-4D53-9AD4-68D0E1C5061D}" srcOrd="1" destOrd="0" parTransId="{1B224AFB-EB3F-476D-B225-22D262B370D2}" sibTransId="{82137E85-AABB-4456-87FB-1B0D4B70B6F5}"/>
    <dgm:cxn modelId="{C00AC587-3D63-4E45-9D79-6C136A429D9F}" srcId="{A4FCFCE2-1C6D-4E78-8E38-A646046C86A8}" destId="{1783AE85-E691-4764-92AC-43CFE1690B51}" srcOrd="0" destOrd="0" parTransId="{F952479F-87BC-4BD2-BFB0-DA399BC10568}" sibTransId="{C2B4DF91-E0CA-43C7-AE63-15A42A4BB538}"/>
    <dgm:cxn modelId="{68ED8888-E327-41E6-AB85-259DA4C0BA5D}" type="presOf" srcId="{FE3A3E30-3B37-484B-8939-AEC2A3337914}" destId="{231FD357-BD5B-4422-8A9C-4A3506C07CC2}" srcOrd="0" destOrd="0" presId="urn:microsoft.com/office/officeart/2018/5/layout/IconCircleLabelList"/>
    <dgm:cxn modelId="{91D1E9B6-37DC-4FC5-83BD-AF0F608A05F6}" type="presOf" srcId="{1783AE85-E691-4764-92AC-43CFE1690B51}" destId="{FCA734AE-26D0-4EB9-B01A-681636F25D41}" srcOrd="0" destOrd="0" presId="urn:microsoft.com/office/officeart/2018/5/layout/IconCircleLabelList"/>
    <dgm:cxn modelId="{AD8C72D0-A049-4156-8DC6-7C7B0EF4A0DD}" type="presOf" srcId="{5FBB1D81-F384-4D53-9AD4-68D0E1C5061D}" destId="{ACAC3793-9B22-40A7-9DBA-622CB0AD0783}" srcOrd="0" destOrd="0" presId="urn:microsoft.com/office/officeart/2018/5/layout/IconCircleLabelList"/>
    <dgm:cxn modelId="{71C07EDE-F0A1-4E5F-9B04-CA3D6AAB5E0C}" type="presOf" srcId="{7B5BA706-2FE6-4A6D-BB3E-71EEFDBBCCEA}" destId="{583006DD-6387-4708-8A3C-B0362BC50C95}" srcOrd="0" destOrd="0" presId="urn:microsoft.com/office/officeart/2018/5/layout/IconCircleLabelList"/>
    <dgm:cxn modelId="{D7572226-0042-4B57-9CE0-062083C8DBC8}" type="presParOf" srcId="{15F013D3-B8F4-4645-BACD-2FC574529FE6}" destId="{FCE06F06-1FA5-4266-9629-809DA8EF5951}" srcOrd="0" destOrd="0" presId="urn:microsoft.com/office/officeart/2018/5/layout/IconCircleLabelList"/>
    <dgm:cxn modelId="{72F22FB6-40F4-4230-B223-1E5122E97129}" type="presParOf" srcId="{FCE06F06-1FA5-4266-9629-809DA8EF5951}" destId="{868AD228-CF4D-4161-AD34-407AA1C247AF}" srcOrd="0" destOrd="0" presId="urn:microsoft.com/office/officeart/2018/5/layout/IconCircleLabelList"/>
    <dgm:cxn modelId="{4FBD83E4-D3DF-496B-BC31-B6FAC170B92F}" type="presParOf" srcId="{FCE06F06-1FA5-4266-9629-809DA8EF5951}" destId="{A2163EFF-8A14-4DAC-B64B-45CB884B5324}" srcOrd="1" destOrd="0" presId="urn:microsoft.com/office/officeart/2018/5/layout/IconCircleLabelList"/>
    <dgm:cxn modelId="{E7FC0B84-4ECC-4319-A2FA-CB132954F756}" type="presParOf" srcId="{FCE06F06-1FA5-4266-9629-809DA8EF5951}" destId="{EE20C99E-3F73-45D7-9DB2-FB3E77840F99}" srcOrd="2" destOrd="0" presId="urn:microsoft.com/office/officeart/2018/5/layout/IconCircleLabelList"/>
    <dgm:cxn modelId="{5B26B2DC-0B1E-4F2E-B442-7E399FEE5087}" type="presParOf" srcId="{FCE06F06-1FA5-4266-9629-809DA8EF5951}" destId="{FCA734AE-26D0-4EB9-B01A-681636F25D41}" srcOrd="3" destOrd="0" presId="urn:microsoft.com/office/officeart/2018/5/layout/IconCircleLabelList"/>
    <dgm:cxn modelId="{8FD1BF0B-B7D3-443E-923E-91D43E168B99}" type="presParOf" srcId="{15F013D3-B8F4-4645-BACD-2FC574529FE6}" destId="{123D3727-90BE-4274-8C80-67C56D3C9770}" srcOrd="1" destOrd="0" presId="urn:microsoft.com/office/officeart/2018/5/layout/IconCircleLabelList"/>
    <dgm:cxn modelId="{E4B3C481-B5AE-4B93-883C-D1FDDE167656}" type="presParOf" srcId="{15F013D3-B8F4-4645-BACD-2FC574529FE6}" destId="{39B96B23-0B17-4FA1-B9D8-7920322DF864}" srcOrd="2" destOrd="0" presId="urn:microsoft.com/office/officeart/2018/5/layout/IconCircleLabelList"/>
    <dgm:cxn modelId="{F39A4B99-7D92-4DEE-BF34-49907AC4617D}" type="presParOf" srcId="{39B96B23-0B17-4FA1-B9D8-7920322DF864}" destId="{530DBF87-4466-44F0-B651-1DA6AB75F2C3}" srcOrd="0" destOrd="0" presId="urn:microsoft.com/office/officeart/2018/5/layout/IconCircleLabelList"/>
    <dgm:cxn modelId="{D98D0A08-684B-4BF9-90BD-E4A569215684}" type="presParOf" srcId="{39B96B23-0B17-4FA1-B9D8-7920322DF864}" destId="{1EF74F6C-D7CC-4987-8C11-43AB3B94DFF6}" srcOrd="1" destOrd="0" presId="urn:microsoft.com/office/officeart/2018/5/layout/IconCircleLabelList"/>
    <dgm:cxn modelId="{B85212EB-4D80-4E6C-A221-9E30D455FC8C}" type="presParOf" srcId="{39B96B23-0B17-4FA1-B9D8-7920322DF864}" destId="{79BB5881-E112-48D8-9953-D7D0D419AA31}" srcOrd="2" destOrd="0" presId="urn:microsoft.com/office/officeart/2018/5/layout/IconCircleLabelList"/>
    <dgm:cxn modelId="{5FBDBF7B-BEC3-4E90-9346-D1F9462CA04C}" type="presParOf" srcId="{39B96B23-0B17-4FA1-B9D8-7920322DF864}" destId="{ACAC3793-9B22-40A7-9DBA-622CB0AD0783}" srcOrd="3" destOrd="0" presId="urn:microsoft.com/office/officeart/2018/5/layout/IconCircleLabelList"/>
    <dgm:cxn modelId="{39C43142-7197-43DC-B0EF-D16AD952D139}" type="presParOf" srcId="{15F013D3-B8F4-4645-BACD-2FC574529FE6}" destId="{727CAC3D-1ACA-4C2C-948A-250881D93C87}" srcOrd="3" destOrd="0" presId="urn:microsoft.com/office/officeart/2018/5/layout/IconCircleLabelList"/>
    <dgm:cxn modelId="{4186844E-8C62-487C-B7FF-433EF6CD2478}" type="presParOf" srcId="{15F013D3-B8F4-4645-BACD-2FC574529FE6}" destId="{2C2BC050-63EC-4DC9-B64D-93E7710E342B}" srcOrd="4" destOrd="0" presId="urn:microsoft.com/office/officeart/2018/5/layout/IconCircleLabelList"/>
    <dgm:cxn modelId="{E0B34489-3C3A-4B0A-8E04-4073EB01D64D}" type="presParOf" srcId="{2C2BC050-63EC-4DC9-B64D-93E7710E342B}" destId="{E6A4B3A8-40E1-4D46-9296-00A722686D04}" srcOrd="0" destOrd="0" presId="urn:microsoft.com/office/officeart/2018/5/layout/IconCircleLabelList"/>
    <dgm:cxn modelId="{B6C2629F-F425-4952-B7ED-9B3AA9FABB72}" type="presParOf" srcId="{2C2BC050-63EC-4DC9-B64D-93E7710E342B}" destId="{EB18E027-5697-47CD-A162-FEABF564A54E}" srcOrd="1" destOrd="0" presId="urn:microsoft.com/office/officeart/2018/5/layout/IconCircleLabelList"/>
    <dgm:cxn modelId="{C949632B-1D4E-4DCF-A6A7-834D65BE7DE0}" type="presParOf" srcId="{2C2BC050-63EC-4DC9-B64D-93E7710E342B}" destId="{F7259C4A-59C2-441E-BACB-34BE06725A90}" srcOrd="2" destOrd="0" presId="urn:microsoft.com/office/officeart/2018/5/layout/IconCircleLabelList"/>
    <dgm:cxn modelId="{F098D0C3-3FAC-433D-B284-ABA725875B78}" type="presParOf" srcId="{2C2BC050-63EC-4DC9-B64D-93E7710E342B}" destId="{231FD357-BD5B-4422-8A9C-4A3506C07CC2}" srcOrd="3" destOrd="0" presId="urn:microsoft.com/office/officeart/2018/5/layout/IconCircleLabelList"/>
    <dgm:cxn modelId="{F95F26CC-9FE4-409F-8A90-E2DB39A46053}" type="presParOf" srcId="{15F013D3-B8F4-4645-BACD-2FC574529FE6}" destId="{946428CA-9141-429C-9F20-ABB643D8C9B6}" srcOrd="5" destOrd="0" presId="urn:microsoft.com/office/officeart/2018/5/layout/IconCircleLabelList"/>
    <dgm:cxn modelId="{B60B79BB-E187-463C-A4B6-5D0E71AD0848}" type="presParOf" srcId="{15F013D3-B8F4-4645-BACD-2FC574529FE6}" destId="{EDC08CF8-8196-450A-BC16-629E80055A62}" srcOrd="6" destOrd="0" presId="urn:microsoft.com/office/officeart/2018/5/layout/IconCircleLabelList"/>
    <dgm:cxn modelId="{D69274A1-F37B-42B0-8771-8F84AA11178D}" type="presParOf" srcId="{EDC08CF8-8196-450A-BC16-629E80055A62}" destId="{023653D0-ED5F-4C96-AE91-2547D3196111}" srcOrd="0" destOrd="0" presId="urn:microsoft.com/office/officeart/2018/5/layout/IconCircleLabelList"/>
    <dgm:cxn modelId="{ABAA7362-17E9-4843-8995-6679515B7B75}" type="presParOf" srcId="{EDC08CF8-8196-450A-BC16-629E80055A62}" destId="{809CEE4F-C5FD-432A-85CD-1CAFB8CED43B}" srcOrd="1" destOrd="0" presId="urn:microsoft.com/office/officeart/2018/5/layout/IconCircleLabelList"/>
    <dgm:cxn modelId="{36263DEF-3A13-4332-82AE-4C323BE824F0}" type="presParOf" srcId="{EDC08CF8-8196-450A-BC16-629E80055A62}" destId="{C5DCA08F-54E2-4BBE-9C22-AACB2CE47BD4}" srcOrd="2" destOrd="0" presId="urn:microsoft.com/office/officeart/2018/5/layout/IconCircleLabelList"/>
    <dgm:cxn modelId="{6C9DFBE7-C276-418A-A80E-8642B021FB28}" type="presParOf" srcId="{EDC08CF8-8196-450A-BC16-629E80055A62}" destId="{583006DD-6387-4708-8A3C-B0362BC50C95}" srcOrd="3" destOrd="0" presId="urn:microsoft.com/office/officeart/2018/5/layout/IconCircleLabelList"/>
    <dgm:cxn modelId="{E280226D-5B8B-40FD-AC3D-67F83A9B99EB}" type="presParOf" srcId="{15F013D3-B8F4-4645-BACD-2FC574529FE6}" destId="{015CAA42-F5CE-4302-8D2E-E11263998B87}" srcOrd="7" destOrd="0" presId="urn:microsoft.com/office/officeart/2018/5/layout/IconCircleLabelList"/>
    <dgm:cxn modelId="{538D6694-4E6A-46E7-B38A-657BED396B71}" type="presParOf" srcId="{15F013D3-B8F4-4645-BACD-2FC574529FE6}" destId="{4B8779B1-106D-4C20-B25B-CE349B069662}" srcOrd="8" destOrd="0" presId="urn:microsoft.com/office/officeart/2018/5/layout/IconCircleLabelList"/>
    <dgm:cxn modelId="{247C46DA-9876-422E-B4EF-F1CC16E92F5C}" type="presParOf" srcId="{4B8779B1-106D-4C20-B25B-CE349B069662}" destId="{EEFDDEFC-6AF7-4B30-AC18-BF53DE2FD69D}" srcOrd="0" destOrd="0" presId="urn:microsoft.com/office/officeart/2018/5/layout/IconCircleLabelList"/>
    <dgm:cxn modelId="{44F8C301-C048-4C05-8B7C-6019A8923907}" type="presParOf" srcId="{4B8779B1-106D-4C20-B25B-CE349B069662}" destId="{EB8B0A8E-CE6B-46CE-BE0F-3481EB222875}" srcOrd="1" destOrd="0" presId="urn:microsoft.com/office/officeart/2018/5/layout/IconCircleLabelList"/>
    <dgm:cxn modelId="{EA5F562D-5D54-43B0-9BB0-7B8D32F4B812}" type="presParOf" srcId="{4B8779B1-106D-4C20-B25B-CE349B069662}" destId="{FBB09F1F-8877-4B1E-919C-2633E14E32BB}" srcOrd="2" destOrd="0" presId="urn:microsoft.com/office/officeart/2018/5/layout/IconCircleLabelList"/>
    <dgm:cxn modelId="{E416BD3F-9868-40B7-B18D-DB7F8012B361}" type="presParOf" srcId="{4B8779B1-106D-4C20-B25B-CE349B069662}" destId="{8D7092AD-DF4D-4499-BCF3-5DC3B33BBB55}"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D6655F-D0B9-4AE4-9CE7-F46B8983542F}" type="doc">
      <dgm:prSet loTypeId="urn:microsoft.com/office/officeart/2005/8/layout/vList5" loCatId="list" qsTypeId="urn:microsoft.com/office/officeart/2005/8/quickstyle/simple1" qsCatId="simple" csTypeId="urn:microsoft.com/office/officeart/2005/8/colors/colorful2" csCatId="colorful"/>
      <dgm:spPr/>
      <dgm:t>
        <a:bodyPr/>
        <a:lstStyle/>
        <a:p>
          <a:endParaRPr lang="en-US"/>
        </a:p>
      </dgm:t>
    </dgm:pt>
    <dgm:pt modelId="{BCF663DE-DCF3-4A9B-90E3-C9E7BC4E0E29}">
      <dgm:prSet/>
      <dgm:spPr/>
      <dgm:t>
        <a:bodyPr/>
        <a:lstStyle/>
        <a:p>
          <a:r>
            <a:rPr lang="en-US"/>
            <a:t>Performed a flowcell wash</a:t>
          </a:r>
        </a:p>
      </dgm:t>
    </dgm:pt>
    <dgm:pt modelId="{DBF4F6EE-F602-47FC-B25A-D7A475B25037}" type="parTrans" cxnId="{CC2F3FF3-7630-4678-91BE-D746D9F84D85}">
      <dgm:prSet/>
      <dgm:spPr/>
      <dgm:t>
        <a:bodyPr/>
        <a:lstStyle/>
        <a:p>
          <a:endParaRPr lang="en-US"/>
        </a:p>
      </dgm:t>
    </dgm:pt>
    <dgm:pt modelId="{23403A08-6523-47B7-B44A-3EF7983EFC2E}" type="sibTrans" cxnId="{CC2F3FF3-7630-4678-91BE-D746D9F84D85}">
      <dgm:prSet/>
      <dgm:spPr/>
      <dgm:t>
        <a:bodyPr/>
        <a:lstStyle/>
        <a:p>
          <a:endParaRPr lang="en-US"/>
        </a:p>
      </dgm:t>
    </dgm:pt>
    <dgm:pt modelId="{6DC9368E-BB87-4581-A60C-FD338BBD6E5E}">
      <dgm:prSet/>
      <dgm:spPr/>
      <dgm:t>
        <a:bodyPr/>
        <a:lstStyle/>
        <a:p>
          <a:r>
            <a:rPr lang="en-US"/>
            <a:t>Contains DNase I, which is used to digest any remaining library on a flow cell</a:t>
          </a:r>
        </a:p>
      </dgm:t>
    </dgm:pt>
    <dgm:pt modelId="{F9D5DBD6-B764-48D6-B994-6B939A2FC65C}" type="parTrans" cxnId="{1CA346B6-6D4B-40BF-A0B5-FB9FE505F4C3}">
      <dgm:prSet/>
      <dgm:spPr/>
      <dgm:t>
        <a:bodyPr/>
        <a:lstStyle/>
        <a:p>
          <a:endParaRPr lang="en-US"/>
        </a:p>
      </dgm:t>
    </dgm:pt>
    <dgm:pt modelId="{9E8EBBC6-C798-421B-803C-2CB9C4E9C27D}" type="sibTrans" cxnId="{1CA346B6-6D4B-40BF-A0B5-FB9FE505F4C3}">
      <dgm:prSet/>
      <dgm:spPr/>
      <dgm:t>
        <a:bodyPr/>
        <a:lstStyle/>
        <a:p>
          <a:endParaRPr lang="en-US"/>
        </a:p>
      </dgm:t>
    </dgm:pt>
    <dgm:pt modelId="{0EEBD45E-3344-4B7C-A8A9-DE7B1B7A6916}">
      <dgm:prSet/>
      <dgm:spPr/>
      <dgm:t>
        <a:bodyPr/>
        <a:lstStyle/>
        <a:p>
          <a:r>
            <a:rPr lang="en-US"/>
            <a:t>Should remove 99.9% of the library</a:t>
          </a:r>
        </a:p>
      </dgm:t>
    </dgm:pt>
    <dgm:pt modelId="{86C6C1A3-FBDB-410C-8F72-1AD40D494BEB}" type="parTrans" cxnId="{F3FABCCB-B0D5-4502-B1C4-9E635AAC77C9}">
      <dgm:prSet/>
      <dgm:spPr/>
      <dgm:t>
        <a:bodyPr/>
        <a:lstStyle/>
        <a:p>
          <a:endParaRPr lang="en-US"/>
        </a:p>
      </dgm:t>
    </dgm:pt>
    <dgm:pt modelId="{C6F968C9-F359-4E42-942D-DBCF1BED0C21}" type="sibTrans" cxnId="{F3FABCCB-B0D5-4502-B1C4-9E635AAC77C9}">
      <dgm:prSet/>
      <dgm:spPr/>
      <dgm:t>
        <a:bodyPr/>
        <a:lstStyle/>
        <a:p>
          <a:endParaRPr lang="en-US"/>
        </a:p>
      </dgm:t>
    </dgm:pt>
    <dgm:pt modelId="{E0006DEA-FE91-4D82-99A8-6B24B8B63D68}">
      <dgm:prSet/>
      <dgm:spPr/>
      <dgm:t>
        <a:bodyPr/>
        <a:lstStyle/>
        <a:p>
          <a:r>
            <a:rPr lang="en-US"/>
            <a:t>Some residual DNA may remain &amp; may be prefer to use different barcodes on consecutive run (e.g. barcodes 1-24 on 1</a:t>
          </a:r>
          <a:r>
            <a:rPr lang="en-US" baseline="30000"/>
            <a:t>st</a:t>
          </a:r>
          <a:r>
            <a:rPr lang="en-US"/>
            <a:t> run, barcodes 25-50 on 2</a:t>
          </a:r>
          <a:r>
            <a:rPr lang="en-US" baseline="30000"/>
            <a:t>nd</a:t>
          </a:r>
          <a:r>
            <a:rPr lang="en-US"/>
            <a:t> run)</a:t>
          </a:r>
        </a:p>
      </dgm:t>
    </dgm:pt>
    <dgm:pt modelId="{12C1EC05-A954-4608-9CD6-3A03F8210FAE}" type="parTrans" cxnId="{B04FFDCF-9C2A-4763-980F-E411A3DCC94B}">
      <dgm:prSet/>
      <dgm:spPr/>
      <dgm:t>
        <a:bodyPr/>
        <a:lstStyle/>
        <a:p>
          <a:endParaRPr lang="en-US"/>
        </a:p>
      </dgm:t>
    </dgm:pt>
    <dgm:pt modelId="{DBC35881-3EA3-4C41-AA17-CA7361E13C96}" type="sibTrans" cxnId="{B04FFDCF-9C2A-4763-980F-E411A3DCC94B}">
      <dgm:prSet/>
      <dgm:spPr/>
      <dgm:t>
        <a:bodyPr/>
        <a:lstStyle/>
        <a:p>
          <a:endParaRPr lang="en-US"/>
        </a:p>
      </dgm:t>
    </dgm:pt>
    <dgm:pt modelId="{7541EE1D-C5FB-4F91-A44C-FEFA559A6C91}">
      <dgm:prSet/>
      <dgm:spPr/>
      <dgm:t>
        <a:bodyPr/>
        <a:lstStyle/>
        <a:p>
          <a:r>
            <a:rPr lang="en-US"/>
            <a:t>Can only recover pores lost to the “recovering”/”unavailable” state </a:t>
          </a:r>
        </a:p>
      </dgm:t>
    </dgm:pt>
    <dgm:pt modelId="{A5C6A0E5-1BB6-4BAB-841C-CF45B1653FAA}" type="parTrans" cxnId="{5283A0F3-D6E5-440D-9E5F-035C842E49A6}">
      <dgm:prSet/>
      <dgm:spPr/>
      <dgm:t>
        <a:bodyPr/>
        <a:lstStyle/>
        <a:p>
          <a:endParaRPr lang="en-US"/>
        </a:p>
      </dgm:t>
    </dgm:pt>
    <dgm:pt modelId="{B711F00E-F6F9-40AD-BC3C-4CBE35B060B8}" type="sibTrans" cxnId="{5283A0F3-D6E5-440D-9E5F-035C842E49A6}">
      <dgm:prSet/>
      <dgm:spPr/>
      <dgm:t>
        <a:bodyPr/>
        <a:lstStyle/>
        <a:p>
          <a:endParaRPr lang="en-US"/>
        </a:p>
      </dgm:t>
    </dgm:pt>
    <dgm:pt modelId="{01045656-194F-45C3-9D34-1712F218D96D}">
      <dgm:prSet/>
      <dgm:spPr/>
      <dgm:t>
        <a:bodyPr/>
        <a:lstStyle/>
        <a:p>
          <a:r>
            <a:rPr lang="en-US"/>
            <a:t>Our run: &gt;1000 pores were left active, ~300 in unavailable state</a:t>
          </a:r>
        </a:p>
      </dgm:t>
    </dgm:pt>
    <dgm:pt modelId="{6EEAA1B7-9927-45F7-AF9E-5FE57179652A}" type="parTrans" cxnId="{0EEEFCAA-C1A7-434E-8095-313428A90E11}">
      <dgm:prSet/>
      <dgm:spPr/>
      <dgm:t>
        <a:bodyPr/>
        <a:lstStyle/>
        <a:p>
          <a:endParaRPr lang="en-US"/>
        </a:p>
      </dgm:t>
    </dgm:pt>
    <dgm:pt modelId="{9DCA5EFA-615E-4D48-9629-9C0DB076AA79}" type="sibTrans" cxnId="{0EEEFCAA-C1A7-434E-8095-313428A90E11}">
      <dgm:prSet/>
      <dgm:spPr/>
      <dgm:t>
        <a:bodyPr/>
        <a:lstStyle/>
        <a:p>
          <a:endParaRPr lang="en-US"/>
        </a:p>
      </dgm:t>
    </dgm:pt>
    <dgm:pt modelId="{8AB3E823-439E-4504-845C-7F796FBDFC26}">
      <dgm:prSet/>
      <dgm:spPr/>
      <dgm:t>
        <a:bodyPr/>
        <a:lstStyle/>
        <a:p>
          <a:r>
            <a:rPr lang="en-US"/>
            <a:t>But I only had 628 pores after washing</a:t>
          </a:r>
        </a:p>
      </dgm:t>
    </dgm:pt>
    <dgm:pt modelId="{14A7A56E-86D7-4122-8949-8A134EB0C333}" type="parTrans" cxnId="{F7B45747-A11D-427D-96BC-1F02E87454AD}">
      <dgm:prSet/>
      <dgm:spPr/>
      <dgm:t>
        <a:bodyPr/>
        <a:lstStyle/>
        <a:p>
          <a:endParaRPr lang="en-US"/>
        </a:p>
      </dgm:t>
    </dgm:pt>
    <dgm:pt modelId="{BDF47A08-B9A4-4A39-A02B-6DE9A183C7C0}" type="sibTrans" cxnId="{F7B45747-A11D-427D-96BC-1F02E87454AD}">
      <dgm:prSet/>
      <dgm:spPr/>
      <dgm:t>
        <a:bodyPr/>
        <a:lstStyle/>
        <a:p>
          <a:endParaRPr lang="en-US"/>
        </a:p>
      </dgm:t>
    </dgm:pt>
    <dgm:pt modelId="{E0A32F93-CA3A-4AE8-AF7A-DB7E4D11B97A}">
      <dgm:prSet/>
      <dgm:spPr/>
      <dgm:t>
        <a:bodyPr/>
        <a:lstStyle/>
        <a:p>
          <a:r>
            <a:rPr lang="en-US"/>
            <a:t>Found some interesting things on the forum about this…</a:t>
          </a:r>
        </a:p>
      </dgm:t>
    </dgm:pt>
    <dgm:pt modelId="{AFBA4358-3317-412A-AB1F-B85D35AA8637}" type="parTrans" cxnId="{0E3922BF-8301-4260-BE08-78D00B0ADBED}">
      <dgm:prSet/>
      <dgm:spPr/>
      <dgm:t>
        <a:bodyPr/>
        <a:lstStyle/>
        <a:p>
          <a:endParaRPr lang="en-US"/>
        </a:p>
      </dgm:t>
    </dgm:pt>
    <dgm:pt modelId="{7DAD297D-19C8-4FEF-A3A6-B38562AF3F58}" type="sibTrans" cxnId="{0E3922BF-8301-4260-BE08-78D00B0ADBED}">
      <dgm:prSet/>
      <dgm:spPr/>
      <dgm:t>
        <a:bodyPr/>
        <a:lstStyle/>
        <a:p>
          <a:endParaRPr lang="en-US"/>
        </a:p>
      </dgm:t>
    </dgm:pt>
    <dgm:pt modelId="{9478B88E-0B86-BD48-B323-16DFA38C7349}" type="pres">
      <dgm:prSet presAssocID="{40D6655F-D0B9-4AE4-9CE7-F46B8983542F}" presName="Name0" presStyleCnt="0">
        <dgm:presLayoutVars>
          <dgm:dir/>
          <dgm:animLvl val="lvl"/>
          <dgm:resizeHandles val="exact"/>
        </dgm:presLayoutVars>
      </dgm:prSet>
      <dgm:spPr/>
    </dgm:pt>
    <dgm:pt modelId="{FC875918-8F90-404B-954A-3E8FFBA8C8F1}" type="pres">
      <dgm:prSet presAssocID="{BCF663DE-DCF3-4A9B-90E3-C9E7BC4E0E29}" presName="linNode" presStyleCnt="0"/>
      <dgm:spPr/>
    </dgm:pt>
    <dgm:pt modelId="{62840EA0-0B6F-B64B-A1CB-6A2E9FD3A2CF}" type="pres">
      <dgm:prSet presAssocID="{BCF663DE-DCF3-4A9B-90E3-C9E7BC4E0E29}" presName="parentText" presStyleLbl="node1" presStyleIdx="0" presStyleCnt="6">
        <dgm:presLayoutVars>
          <dgm:chMax val="1"/>
          <dgm:bulletEnabled val="1"/>
        </dgm:presLayoutVars>
      </dgm:prSet>
      <dgm:spPr/>
    </dgm:pt>
    <dgm:pt modelId="{1B4EE85C-F244-5A4F-879C-C5B406CB2B3F}" type="pres">
      <dgm:prSet presAssocID="{23403A08-6523-47B7-B44A-3EF7983EFC2E}" presName="sp" presStyleCnt="0"/>
      <dgm:spPr/>
    </dgm:pt>
    <dgm:pt modelId="{E2EBA380-D84C-F74B-BEAD-4341E5EBF713}" type="pres">
      <dgm:prSet presAssocID="{6DC9368E-BB87-4581-A60C-FD338BBD6E5E}" presName="linNode" presStyleCnt="0"/>
      <dgm:spPr/>
    </dgm:pt>
    <dgm:pt modelId="{332BECA6-6E26-C740-8B94-ECF5D36DF6EB}" type="pres">
      <dgm:prSet presAssocID="{6DC9368E-BB87-4581-A60C-FD338BBD6E5E}" presName="parentText" presStyleLbl="node1" presStyleIdx="1" presStyleCnt="6">
        <dgm:presLayoutVars>
          <dgm:chMax val="1"/>
          <dgm:bulletEnabled val="1"/>
        </dgm:presLayoutVars>
      </dgm:prSet>
      <dgm:spPr/>
    </dgm:pt>
    <dgm:pt modelId="{68525039-2A4D-F243-B829-DF3CFD13A389}" type="pres">
      <dgm:prSet presAssocID="{9E8EBBC6-C798-421B-803C-2CB9C4E9C27D}" presName="sp" presStyleCnt="0"/>
      <dgm:spPr/>
    </dgm:pt>
    <dgm:pt modelId="{89060F7E-BE77-0E4B-9016-7CD98EF978B0}" type="pres">
      <dgm:prSet presAssocID="{0EEBD45E-3344-4B7C-A8A9-DE7B1B7A6916}" presName="linNode" presStyleCnt="0"/>
      <dgm:spPr/>
    </dgm:pt>
    <dgm:pt modelId="{50BAD27D-C0E9-AB42-9F68-1D26AF3EC88F}" type="pres">
      <dgm:prSet presAssocID="{0EEBD45E-3344-4B7C-A8A9-DE7B1B7A6916}" presName="parentText" presStyleLbl="node1" presStyleIdx="2" presStyleCnt="6">
        <dgm:presLayoutVars>
          <dgm:chMax val="1"/>
          <dgm:bulletEnabled val="1"/>
        </dgm:presLayoutVars>
      </dgm:prSet>
      <dgm:spPr/>
    </dgm:pt>
    <dgm:pt modelId="{C3C65FA0-3902-1245-BEA1-E97110F107A7}" type="pres">
      <dgm:prSet presAssocID="{0EEBD45E-3344-4B7C-A8A9-DE7B1B7A6916}" presName="descendantText" presStyleLbl="alignAccFollowNode1" presStyleIdx="0" presStyleCnt="2">
        <dgm:presLayoutVars>
          <dgm:bulletEnabled val="1"/>
        </dgm:presLayoutVars>
      </dgm:prSet>
      <dgm:spPr/>
    </dgm:pt>
    <dgm:pt modelId="{C4787EFD-024B-1A4A-AA7E-E12D40236FBA}" type="pres">
      <dgm:prSet presAssocID="{C6F968C9-F359-4E42-942D-DBCF1BED0C21}" presName="sp" presStyleCnt="0"/>
      <dgm:spPr/>
    </dgm:pt>
    <dgm:pt modelId="{4C94AC4C-0B38-6546-8A59-E128810E41B9}" type="pres">
      <dgm:prSet presAssocID="{7541EE1D-C5FB-4F91-A44C-FEFA559A6C91}" presName="linNode" presStyleCnt="0"/>
      <dgm:spPr/>
    </dgm:pt>
    <dgm:pt modelId="{86D0C6F6-7C3F-4F4E-846B-08229D9B1BF8}" type="pres">
      <dgm:prSet presAssocID="{7541EE1D-C5FB-4F91-A44C-FEFA559A6C91}" presName="parentText" presStyleLbl="node1" presStyleIdx="3" presStyleCnt="6">
        <dgm:presLayoutVars>
          <dgm:chMax val="1"/>
          <dgm:bulletEnabled val="1"/>
        </dgm:presLayoutVars>
      </dgm:prSet>
      <dgm:spPr/>
    </dgm:pt>
    <dgm:pt modelId="{8644CEFD-99D7-6D4A-B9C3-F087D371F8C1}" type="pres">
      <dgm:prSet presAssocID="{B711F00E-F6F9-40AD-BC3C-4CBE35B060B8}" presName="sp" presStyleCnt="0"/>
      <dgm:spPr/>
    </dgm:pt>
    <dgm:pt modelId="{5C8F0813-DD56-704D-BEC1-FDFE67E52BAB}" type="pres">
      <dgm:prSet presAssocID="{01045656-194F-45C3-9D34-1712F218D96D}" presName="linNode" presStyleCnt="0"/>
      <dgm:spPr/>
    </dgm:pt>
    <dgm:pt modelId="{E431A6A5-B937-C940-ABDB-9607479665BD}" type="pres">
      <dgm:prSet presAssocID="{01045656-194F-45C3-9D34-1712F218D96D}" presName="parentText" presStyleLbl="node1" presStyleIdx="4" presStyleCnt="6">
        <dgm:presLayoutVars>
          <dgm:chMax val="1"/>
          <dgm:bulletEnabled val="1"/>
        </dgm:presLayoutVars>
      </dgm:prSet>
      <dgm:spPr/>
    </dgm:pt>
    <dgm:pt modelId="{39207389-33C1-F94D-9BFD-6601F1B4CB27}" type="pres">
      <dgm:prSet presAssocID="{9DCA5EFA-615E-4D48-9629-9C0DB076AA79}" presName="sp" presStyleCnt="0"/>
      <dgm:spPr/>
    </dgm:pt>
    <dgm:pt modelId="{029D2991-DF91-C140-9334-9CCCFFB84F41}" type="pres">
      <dgm:prSet presAssocID="{8AB3E823-439E-4504-845C-7F796FBDFC26}" presName="linNode" presStyleCnt="0"/>
      <dgm:spPr/>
    </dgm:pt>
    <dgm:pt modelId="{BD2809B6-6B6C-1B4A-92F8-8A5A05125A83}" type="pres">
      <dgm:prSet presAssocID="{8AB3E823-439E-4504-845C-7F796FBDFC26}" presName="parentText" presStyleLbl="node1" presStyleIdx="5" presStyleCnt="6">
        <dgm:presLayoutVars>
          <dgm:chMax val="1"/>
          <dgm:bulletEnabled val="1"/>
        </dgm:presLayoutVars>
      </dgm:prSet>
      <dgm:spPr/>
    </dgm:pt>
    <dgm:pt modelId="{886BD359-63F4-1544-AF83-3E389E8D647A}" type="pres">
      <dgm:prSet presAssocID="{8AB3E823-439E-4504-845C-7F796FBDFC26}" presName="descendantText" presStyleLbl="alignAccFollowNode1" presStyleIdx="1" presStyleCnt="2">
        <dgm:presLayoutVars>
          <dgm:bulletEnabled val="1"/>
        </dgm:presLayoutVars>
      </dgm:prSet>
      <dgm:spPr/>
    </dgm:pt>
  </dgm:ptLst>
  <dgm:cxnLst>
    <dgm:cxn modelId="{355DE504-9200-2B46-B38D-942EBE2BDCCA}" type="presOf" srcId="{E0A32F93-CA3A-4AE8-AF7A-DB7E4D11B97A}" destId="{886BD359-63F4-1544-AF83-3E389E8D647A}" srcOrd="0" destOrd="0" presId="urn:microsoft.com/office/officeart/2005/8/layout/vList5"/>
    <dgm:cxn modelId="{C6DA1B1D-F205-4749-B40C-ADF32522C076}" type="presOf" srcId="{BCF663DE-DCF3-4A9B-90E3-C9E7BC4E0E29}" destId="{62840EA0-0B6F-B64B-A1CB-6A2E9FD3A2CF}" srcOrd="0" destOrd="0" presId="urn:microsoft.com/office/officeart/2005/8/layout/vList5"/>
    <dgm:cxn modelId="{A6E5982B-0428-CB46-8926-6B3ABB4483EB}" type="presOf" srcId="{40D6655F-D0B9-4AE4-9CE7-F46B8983542F}" destId="{9478B88E-0B86-BD48-B323-16DFA38C7349}" srcOrd="0" destOrd="0" presId="urn:microsoft.com/office/officeart/2005/8/layout/vList5"/>
    <dgm:cxn modelId="{453DA234-9CC5-9942-A7AC-5FEEE7518ADE}" type="presOf" srcId="{0EEBD45E-3344-4B7C-A8A9-DE7B1B7A6916}" destId="{50BAD27D-C0E9-AB42-9F68-1D26AF3EC88F}" srcOrd="0" destOrd="0" presId="urn:microsoft.com/office/officeart/2005/8/layout/vList5"/>
    <dgm:cxn modelId="{F7B45747-A11D-427D-96BC-1F02E87454AD}" srcId="{40D6655F-D0B9-4AE4-9CE7-F46B8983542F}" destId="{8AB3E823-439E-4504-845C-7F796FBDFC26}" srcOrd="5" destOrd="0" parTransId="{14A7A56E-86D7-4122-8949-8A134EB0C333}" sibTransId="{BDF47A08-B9A4-4A39-A02B-6DE9A183C7C0}"/>
    <dgm:cxn modelId="{12CFF373-7C30-1A42-92FE-F11FE0977BF8}" type="presOf" srcId="{8AB3E823-439E-4504-845C-7F796FBDFC26}" destId="{BD2809B6-6B6C-1B4A-92F8-8A5A05125A83}" srcOrd="0" destOrd="0" presId="urn:microsoft.com/office/officeart/2005/8/layout/vList5"/>
    <dgm:cxn modelId="{C4E1A8A4-364C-A841-A9B0-D7C678E6BF6F}" type="presOf" srcId="{7541EE1D-C5FB-4F91-A44C-FEFA559A6C91}" destId="{86D0C6F6-7C3F-4F4E-846B-08229D9B1BF8}" srcOrd="0" destOrd="0" presId="urn:microsoft.com/office/officeart/2005/8/layout/vList5"/>
    <dgm:cxn modelId="{0EEEFCAA-C1A7-434E-8095-313428A90E11}" srcId="{40D6655F-D0B9-4AE4-9CE7-F46B8983542F}" destId="{01045656-194F-45C3-9D34-1712F218D96D}" srcOrd="4" destOrd="0" parTransId="{6EEAA1B7-9927-45F7-AF9E-5FE57179652A}" sibTransId="{9DCA5EFA-615E-4D48-9629-9C0DB076AA79}"/>
    <dgm:cxn modelId="{C3CC53AB-76E1-154F-A466-01F65FA62D3B}" type="presOf" srcId="{6DC9368E-BB87-4581-A60C-FD338BBD6E5E}" destId="{332BECA6-6E26-C740-8B94-ECF5D36DF6EB}" srcOrd="0" destOrd="0" presId="urn:microsoft.com/office/officeart/2005/8/layout/vList5"/>
    <dgm:cxn modelId="{1CA346B6-6D4B-40BF-A0B5-FB9FE505F4C3}" srcId="{40D6655F-D0B9-4AE4-9CE7-F46B8983542F}" destId="{6DC9368E-BB87-4581-A60C-FD338BBD6E5E}" srcOrd="1" destOrd="0" parTransId="{F9D5DBD6-B764-48D6-B994-6B939A2FC65C}" sibTransId="{9E8EBBC6-C798-421B-803C-2CB9C4E9C27D}"/>
    <dgm:cxn modelId="{0E3922BF-8301-4260-BE08-78D00B0ADBED}" srcId="{8AB3E823-439E-4504-845C-7F796FBDFC26}" destId="{E0A32F93-CA3A-4AE8-AF7A-DB7E4D11B97A}" srcOrd="0" destOrd="0" parTransId="{AFBA4358-3317-412A-AB1F-B85D35AA8637}" sibTransId="{7DAD297D-19C8-4FEF-A3A6-B38562AF3F58}"/>
    <dgm:cxn modelId="{F3FABCCB-B0D5-4502-B1C4-9E635AAC77C9}" srcId="{40D6655F-D0B9-4AE4-9CE7-F46B8983542F}" destId="{0EEBD45E-3344-4B7C-A8A9-DE7B1B7A6916}" srcOrd="2" destOrd="0" parTransId="{86C6C1A3-FBDB-410C-8F72-1AD40D494BEB}" sibTransId="{C6F968C9-F359-4E42-942D-DBCF1BED0C21}"/>
    <dgm:cxn modelId="{B04FFDCF-9C2A-4763-980F-E411A3DCC94B}" srcId="{0EEBD45E-3344-4B7C-A8A9-DE7B1B7A6916}" destId="{E0006DEA-FE91-4D82-99A8-6B24B8B63D68}" srcOrd="0" destOrd="0" parTransId="{12C1EC05-A954-4608-9CD6-3A03F8210FAE}" sibTransId="{DBC35881-3EA3-4C41-AA17-CA7361E13C96}"/>
    <dgm:cxn modelId="{961C99D8-51B6-F946-BB5C-7CD2E71F7B1A}" type="presOf" srcId="{01045656-194F-45C3-9D34-1712F218D96D}" destId="{E431A6A5-B937-C940-ABDB-9607479665BD}" srcOrd="0" destOrd="0" presId="urn:microsoft.com/office/officeart/2005/8/layout/vList5"/>
    <dgm:cxn modelId="{CC2F3FF3-7630-4678-91BE-D746D9F84D85}" srcId="{40D6655F-D0B9-4AE4-9CE7-F46B8983542F}" destId="{BCF663DE-DCF3-4A9B-90E3-C9E7BC4E0E29}" srcOrd="0" destOrd="0" parTransId="{DBF4F6EE-F602-47FC-B25A-D7A475B25037}" sibTransId="{23403A08-6523-47B7-B44A-3EF7983EFC2E}"/>
    <dgm:cxn modelId="{5283A0F3-D6E5-440D-9E5F-035C842E49A6}" srcId="{40D6655F-D0B9-4AE4-9CE7-F46B8983542F}" destId="{7541EE1D-C5FB-4F91-A44C-FEFA559A6C91}" srcOrd="3" destOrd="0" parTransId="{A5C6A0E5-1BB6-4BAB-841C-CF45B1653FAA}" sibTransId="{B711F00E-F6F9-40AD-BC3C-4CBE35B060B8}"/>
    <dgm:cxn modelId="{269244FF-13F0-6542-9904-DBF27ADC9740}" type="presOf" srcId="{E0006DEA-FE91-4D82-99A8-6B24B8B63D68}" destId="{C3C65FA0-3902-1245-BEA1-E97110F107A7}" srcOrd="0" destOrd="0" presId="urn:microsoft.com/office/officeart/2005/8/layout/vList5"/>
    <dgm:cxn modelId="{D5CE6739-C2F2-A243-AFD2-E00BF7D53A42}" type="presParOf" srcId="{9478B88E-0B86-BD48-B323-16DFA38C7349}" destId="{FC875918-8F90-404B-954A-3E8FFBA8C8F1}" srcOrd="0" destOrd="0" presId="urn:microsoft.com/office/officeart/2005/8/layout/vList5"/>
    <dgm:cxn modelId="{601B1F9D-467C-F645-BFA7-35DDCB44D805}" type="presParOf" srcId="{FC875918-8F90-404B-954A-3E8FFBA8C8F1}" destId="{62840EA0-0B6F-B64B-A1CB-6A2E9FD3A2CF}" srcOrd="0" destOrd="0" presId="urn:microsoft.com/office/officeart/2005/8/layout/vList5"/>
    <dgm:cxn modelId="{3B7CFA8E-EF12-0846-8FBE-BD35B44897DA}" type="presParOf" srcId="{9478B88E-0B86-BD48-B323-16DFA38C7349}" destId="{1B4EE85C-F244-5A4F-879C-C5B406CB2B3F}" srcOrd="1" destOrd="0" presId="urn:microsoft.com/office/officeart/2005/8/layout/vList5"/>
    <dgm:cxn modelId="{B75A154C-3366-2046-89AD-8280876E5568}" type="presParOf" srcId="{9478B88E-0B86-BD48-B323-16DFA38C7349}" destId="{E2EBA380-D84C-F74B-BEAD-4341E5EBF713}" srcOrd="2" destOrd="0" presId="urn:microsoft.com/office/officeart/2005/8/layout/vList5"/>
    <dgm:cxn modelId="{5EC2DF04-5AD7-7E4F-B279-5C49F87E85D7}" type="presParOf" srcId="{E2EBA380-D84C-F74B-BEAD-4341E5EBF713}" destId="{332BECA6-6E26-C740-8B94-ECF5D36DF6EB}" srcOrd="0" destOrd="0" presId="urn:microsoft.com/office/officeart/2005/8/layout/vList5"/>
    <dgm:cxn modelId="{AA0A85F3-90EA-5840-8D17-6B822C7AB88D}" type="presParOf" srcId="{9478B88E-0B86-BD48-B323-16DFA38C7349}" destId="{68525039-2A4D-F243-B829-DF3CFD13A389}" srcOrd="3" destOrd="0" presId="urn:microsoft.com/office/officeart/2005/8/layout/vList5"/>
    <dgm:cxn modelId="{B94EC122-2AA3-8F44-9737-8CBC6FACE8E4}" type="presParOf" srcId="{9478B88E-0B86-BD48-B323-16DFA38C7349}" destId="{89060F7E-BE77-0E4B-9016-7CD98EF978B0}" srcOrd="4" destOrd="0" presId="urn:microsoft.com/office/officeart/2005/8/layout/vList5"/>
    <dgm:cxn modelId="{09B2A811-01F5-DD45-94B9-498D67C24509}" type="presParOf" srcId="{89060F7E-BE77-0E4B-9016-7CD98EF978B0}" destId="{50BAD27D-C0E9-AB42-9F68-1D26AF3EC88F}" srcOrd="0" destOrd="0" presId="urn:microsoft.com/office/officeart/2005/8/layout/vList5"/>
    <dgm:cxn modelId="{2DA515A5-B9A6-AC49-89F0-8E2974BE6A20}" type="presParOf" srcId="{89060F7E-BE77-0E4B-9016-7CD98EF978B0}" destId="{C3C65FA0-3902-1245-BEA1-E97110F107A7}" srcOrd="1" destOrd="0" presId="urn:microsoft.com/office/officeart/2005/8/layout/vList5"/>
    <dgm:cxn modelId="{DD87E70F-9C39-A248-91CA-B5BA9FDDAD8B}" type="presParOf" srcId="{9478B88E-0B86-BD48-B323-16DFA38C7349}" destId="{C4787EFD-024B-1A4A-AA7E-E12D40236FBA}" srcOrd="5" destOrd="0" presId="urn:microsoft.com/office/officeart/2005/8/layout/vList5"/>
    <dgm:cxn modelId="{8C7F3633-E302-F143-8C33-E22778CEE872}" type="presParOf" srcId="{9478B88E-0B86-BD48-B323-16DFA38C7349}" destId="{4C94AC4C-0B38-6546-8A59-E128810E41B9}" srcOrd="6" destOrd="0" presId="urn:microsoft.com/office/officeart/2005/8/layout/vList5"/>
    <dgm:cxn modelId="{DF6B4E37-6BC6-1B45-B9A5-F2B47FE2E741}" type="presParOf" srcId="{4C94AC4C-0B38-6546-8A59-E128810E41B9}" destId="{86D0C6F6-7C3F-4F4E-846B-08229D9B1BF8}" srcOrd="0" destOrd="0" presId="urn:microsoft.com/office/officeart/2005/8/layout/vList5"/>
    <dgm:cxn modelId="{EAEA15FD-DCCA-384A-BB10-88DC26290D4D}" type="presParOf" srcId="{9478B88E-0B86-BD48-B323-16DFA38C7349}" destId="{8644CEFD-99D7-6D4A-B9C3-F087D371F8C1}" srcOrd="7" destOrd="0" presId="urn:microsoft.com/office/officeart/2005/8/layout/vList5"/>
    <dgm:cxn modelId="{168C6BC4-4F68-AB4D-B1F4-9306F56E8926}" type="presParOf" srcId="{9478B88E-0B86-BD48-B323-16DFA38C7349}" destId="{5C8F0813-DD56-704D-BEC1-FDFE67E52BAB}" srcOrd="8" destOrd="0" presId="urn:microsoft.com/office/officeart/2005/8/layout/vList5"/>
    <dgm:cxn modelId="{4AB31F37-6A96-2242-B51D-E510A6BC9D65}" type="presParOf" srcId="{5C8F0813-DD56-704D-BEC1-FDFE67E52BAB}" destId="{E431A6A5-B937-C940-ABDB-9607479665BD}" srcOrd="0" destOrd="0" presId="urn:microsoft.com/office/officeart/2005/8/layout/vList5"/>
    <dgm:cxn modelId="{A9A4E582-99DD-3A42-A2D5-E5E06CC90CC4}" type="presParOf" srcId="{9478B88E-0B86-BD48-B323-16DFA38C7349}" destId="{39207389-33C1-F94D-9BFD-6601F1B4CB27}" srcOrd="9" destOrd="0" presId="urn:microsoft.com/office/officeart/2005/8/layout/vList5"/>
    <dgm:cxn modelId="{DE76E847-E13B-4B4D-80E1-B6E5687C2D04}" type="presParOf" srcId="{9478B88E-0B86-BD48-B323-16DFA38C7349}" destId="{029D2991-DF91-C140-9334-9CCCFFB84F41}" srcOrd="10" destOrd="0" presId="urn:microsoft.com/office/officeart/2005/8/layout/vList5"/>
    <dgm:cxn modelId="{E8B002EA-6221-0B45-816D-77A0FF926523}" type="presParOf" srcId="{029D2991-DF91-C140-9334-9CCCFFB84F41}" destId="{BD2809B6-6B6C-1B4A-92F8-8A5A05125A83}" srcOrd="0" destOrd="0" presId="urn:microsoft.com/office/officeart/2005/8/layout/vList5"/>
    <dgm:cxn modelId="{BA31B8B0-14C9-784D-A35E-E65F085B1F9C}" type="presParOf" srcId="{029D2991-DF91-C140-9334-9CCCFFB84F41}" destId="{886BD359-63F4-1544-AF83-3E389E8D647A}"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AB4B300-18E6-4B94-9BB1-65E9253483D6}"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2E4B0252-C4D5-4460-9419-F2E135B52C92}">
      <dgm:prSet/>
      <dgm:spPr/>
      <dgm:t>
        <a:bodyPr/>
        <a:lstStyle/>
        <a:p>
          <a:r>
            <a:rPr lang="en-GB"/>
            <a:t>To calculate the molarity of a solution, the number of moles of solute must be divided by the total liters of solution produced. </a:t>
          </a:r>
          <a:endParaRPr lang="en-US"/>
        </a:p>
      </dgm:t>
    </dgm:pt>
    <dgm:pt modelId="{12834B98-5127-400E-B65D-F061F6B1595F}" type="parTrans" cxnId="{A5F065A4-F766-4638-9B82-EE6ECEDCD5C1}">
      <dgm:prSet/>
      <dgm:spPr/>
      <dgm:t>
        <a:bodyPr/>
        <a:lstStyle/>
        <a:p>
          <a:endParaRPr lang="en-US"/>
        </a:p>
      </dgm:t>
    </dgm:pt>
    <dgm:pt modelId="{25B1852A-F18A-4CDC-890E-931A4ED4D10E}" type="sibTrans" cxnId="{A5F065A4-F766-4638-9B82-EE6ECEDCD5C1}">
      <dgm:prSet/>
      <dgm:spPr/>
      <dgm:t>
        <a:bodyPr/>
        <a:lstStyle/>
        <a:p>
          <a:endParaRPr lang="en-US"/>
        </a:p>
      </dgm:t>
    </dgm:pt>
    <dgm:pt modelId="{76838CD0-135D-44F9-8F12-7597C82447B2}">
      <dgm:prSet/>
      <dgm:spPr/>
      <dgm:t>
        <a:bodyPr/>
        <a:lstStyle/>
        <a:p>
          <a:r>
            <a:rPr lang="en-GB"/>
            <a:t>If the amount of solute is given in grams, we must first calculate the number of moles of solute using the solute’s molar mass, then calculate the molarity using the number of moles and total volume.</a:t>
          </a:r>
          <a:endParaRPr lang="en-US"/>
        </a:p>
      </dgm:t>
    </dgm:pt>
    <dgm:pt modelId="{3E346448-F037-407D-9EA5-80F39B7C9323}" type="parTrans" cxnId="{FC9DC899-D1E9-4337-8641-A024E2A2B03B}">
      <dgm:prSet/>
      <dgm:spPr/>
      <dgm:t>
        <a:bodyPr/>
        <a:lstStyle/>
        <a:p>
          <a:endParaRPr lang="en-US"/>
        </a:p>
      </dgm:t>
    </dgm:pt>
    <dgm:pt modelId="{0EFE5901-46EE-4F67-B7B3-CFF2EB1EBF0B}" type="sibTrans" cxnId="{FC9DC899-D1E9-4337-8641-A024E2A2B03B}">
      <dgm:prSet/>
      <dgm:spPr/>
      <dgm:t>
        <a:bodyPr/>
        <a:lstStyle/>
        <a:p>
          <a:endParaRPr lang="en-US"/>
        </a:p>
      </dgm:t>
    </dgm:pt>
    <dgm:pt modelId="{202C1275-6B12-4287-83CA-15B847057BF0}" type="pres">
      <dgm:prSet presAssocID="{9AB4B300-18E6-4B94-9BB1-65E9253483D6}" presName="root" presStyleCnt="0">
        <dgm:presLayoutVars>
          <dgm:dir/>
          <dgm:resizeHandles val="exact"/>
        </dgm:presLayoutVars>
      </dgm:prSet>
      <dgm:spPr/>
    </dgm:pt>
    <dgm:pt modelId="{4799FA7F-7346-4C91-B879-EFA1EC35810C}" type="pres">
      <dgm:prSet presAssocID="{2E4B0252-C4D5-4460-9419-F2E135B52C92}" presName="compNode" presStyleCnt="0"/>
      <dgm:spPr/>
    </dgm:pt>
    <dgm:pt modelId="{1A7A5D3F-50AC-44DB-92C1-E66746837415}" type="pres">
      <dgm:prSet presAssocID="{2E4B0252-C4D5-4460-9419-F2E135B52C92}" presName="bgRect" presStyleLbl="bgShp" presStyleIdx="0" presStyleCnt="2"/>
      <dgm:spPr/>
    </dgm:pt>
    <dgm:pt modelId="{42868A08-C672-4CF7-A71F-229E6AEE380D}" type="pres">
      <dgm:prSet presAssocID="{2E4B0252-C4D5-4460-9419-F2E135B52C92}"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eaker"/>
        </a:ext>
      </dgm:extLst>
    </dgm:pt>
    <dgm:pt modelId="{2E55C138-690F-47CA-8676-48E2DED2B8CD}" type="pres">
      <dgm:prSet presAssocID="{2E4B0252-C4D5-4460-9419-F2E135B52C92}" presName="spaceRect" presStyleCnt="0"/>
      <dgm:spPr/>
    </dgm:pt>
    <dgm:pt modelId="{0C08905D-597D-4652-8B09-5FBE2FA7421B}" type="pres">
      <dgm:prSet presAssocID="{2E4B0252-C4D5-4460-9419-F2E135B52C92}" presName="parTx" presStyleLbl="revTx" presStyleIdx="0" presStyleCnt="2">
        <dgm:presLayoutVars>
          <dgm:chMax val="0"/>
          <dgm:chPref val="0"/>
        </dgm:presLayoutVars>
      </dgm:prSet>
      <dgm:spPr/>
    </dgm:pt>
    <dgm:pt modelId="{50AA1FD6-549B-41CA-9365-5FC258957F8B}" type="pres">
      <dgm:prSet presAssocID="{25B1852A-F18A-4CDC-890E-931A4ED4D10E}" presName="sibTrans" presStyleCnt="0"/>
      <dgm:spPr/>
    </dgm:pt>
    <dgm:pt modelId="{EFBB6DF0-F932-4359-8EF8-472BA7EBDC1B}" type="pres">
      <dgm:prSet presAssocID="{76838CD0-135D-44F9-8F12-7597C82447B2}" presName="compNode" presStyleCnt="0"/>
      <dgm:spPr/>
    </dgm:pt>
    <dgm:pt modelId="{5C257D73-BE96-454F-A16A-F323E6943023}" type="pres">
      <dgm:prSet presAssocID="{76838CD0-135D-44F9-8F12-7597C82447B2}" presName="bgRect" presStyleLbl="bgShp" presStyleIdx="1" presStyleCnt="2"/>
      <dgm:spPr/>
    </dgm:pt>
    <dgm:pt modelId="{3459B8ED-6A17-45E7-A325-B90876F4195F}" type="pres">
      <dgm:prSet presAssocID="{76838CD0-135D-44F9-8F12-7597C82447B2}"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est tubes"/>
        </a:ext>
      </dgm:extLst>
    </dgm:pt>
    <dgm:pt modelId="{89795FB2-58D8-463A-84B4-6F5E0EC89C17}" type="pres">
      <dgm:prSet presAssocID="{76838CD0-135D-44F9-8F12-7597C82447B2}" presName="spaceRect" presStyleCnt="0"/>
      <dgm:spPr/>
    </dgm:pt>
    <dgm:pt modelId="{DDC7EA63-40AD-45BD-B877-8E520D0D8365}" type="pres">
      <dgm:prSet presAssocID="{76838CD0-135D-44F9-8F12-7597C82447B2}" presName="parTx" presStyleLbl="revTx" presStyleIdx="1" presStyleCnt="2">
        <dgm:presLayoutVars>
          <dgm:chMax val="0"/>
          <dgm:chPref val="0"/>
        </dgm:presLayoutVars>
      </dgm:prSet>
      <dgm:spPr/>
    </dgm:pt>
  </dgm:ptLst>
  <dgm:cxnLst>
    <dgm:cxn modelId="{5BEBB307-620B-46F6-9E1A-10BF05CB39F3}" type="presOf" srcId="{76838CD0-135D-44F9-8F12-7597C82447B2}" destId="{DDC7EA63-40AD-45BD-B877-8E520D0D8365}" srcOrd="0" destOrd="0" presId="urn:microsoft.com/office/officeart/2018/2/layout/IconVerticalSolidList"/>
    <dgm:cxn modelId="{3E112C84-EDE4-4BA3-9C05-AE15F6383AAE}" type="presOf" srcId="{2E4B0252-C4D5-4460-9419-F2E135B52C92}" destId="{0C08905D-597D-4652-8B09-5FBE2FA7421B}" srcOrd="0" destOrd="0" presId="urn:microsoft.com/office/officeart/2018/2/layout/IconVerticalSolidList"/>
    <dgm:cxn modelId="{FC9DC899-D1E9-4337-8641-A024E2A2B03B}" srcId="{9AB4B300-18E6-4B94-9BB1-65E9253483D6}" destId="{76838CD0-135D-44F9-8F12-7597C82447B2}" srcOrd="1" destOrd="0" parTransId="{3E346448-F037-407D-9EA5-80F39B7C9323}" sibTransId="{0EFE5901-46EE-4F67-B7B3-CFF2EB1EBF0B}"/>
    <dgm:cxn modelId="{A5F065A4-F766-4638-9B82-EE6ECEDCD5C1}" srcId="{9AB4B300-18E6-4B94-9BB1-65E9253483D6}" destId="{2E4B0252-C4D5-4460-9419-F2E135B52C92}" srcOrd="0" destOrd="0" parTransId="{12834B98-5127-400E-B65D-F061F6B1595F}" sibTransId="{25B1852A-F18A-4CDC-890E-931A4ED4D10E}"/>
    <dgm:cxn modelId="{35FD73EB-FD34-45CA-829E-79D10030EC01}" type="presOf" srcId="{9AB4B300-18E6-4B94-9BB1-65E9253483D6}" destId="{202C1275-6B12-4287-83CA-15B847057BF0}" srcOrd="0" destOrd="0" presId="urn:microsoft.com/office/officeart/2018/2/layout/IconVerticalSolidList"/>
    <dgm:cxn modelId="{59335440-4F9A-4C6C-B6DC-44621181A8CE}" type="presParOf" srcId="{202C1275-6B12-4287-83CA-15B847057BF0}" destId="{4799FA7F-7346-4C91-B879-EFA1EC35810C}" srcOrd="0" destOrd="0" presId="urn:microsoft.com/office/officeart/2018/2/layout/IconVerticalSolidList"/>
    <dgm:cxn modelId="{A4A103E7-2E17-4B53-99E6-30DB6DC71DFE}" type="presParOf" srcId="{4799FA7F-7346-4C91-B879-EFA1EC35810C}" destId="{1A7A5D3F-50AC-44DB-92C1-E66746837415}" srcOrd="0" destOrd="0" presId="urn:microsoft.com/office/officeart/2018/2/layout/IconVerticalSolidList"/>
    <dgm:cxn modelId="{494FF50F-051F-4891-9EA9-1AEE072C6A23}" type="presParOf" srcId="{4799FA7F-7346-4C91-B879-EFA1EC35810C}" destId="{42868A08-C672-4CF7-A71F-229E6AEE380D}" srcOrd="1" destOrd="0" presId="urn:microsoft.com/office/officeart/2018/2/layout/IconVerticalSolidList"/>
    <dgm:cxn modelId="{629536DB-8589-4A3D-8B3B-6E66214E7F0E}" type="presParOf" srcId="{4799FA7F-7346-4C91-B879-EFA1EC35810C}" destId="{2E55C138-690F-47CA-8676-48E2DED2B8CD}" srcOrd="2" destOrd="0" presId="urn:microsoft.com/office/officeart/2018/2/layout/IconVerticalSolidList"/>
    <dgm:cxn modelId="{CA1F7481-1FB6-4F0D-927F-71CC96882341}" type="presParOf" srcId="{4799FA7F-7346-4C91-B879-EFA1EC35810C}" destId="{0C08905D-597D-4652-8B09-5FBE2FA7421B}" srcOrd="3" destOrd="0" presId="urn:microsoft.com/office/officeart/2018/2/layout/IconVerticalSolidList"/>
    <dgm:cxn modelId="{23390EEA-E4D2-454B-A831-EA2B05258B5C}" type="presParOf" srcId="{202C1275-6B12-4287-83CA-15B847057BF0}" destId="{50AA1FD6-549B-41CA-9365-5FC258957F8B}" srcOrd="1" destOrd="0" presId="urn:microsoft.com/office/officeart/2018/2/layout/IconVerticalSolidList"/>
    <dgm:cxn modelId="{16B39919-28E4-4071-A168-E3E829F7D4EB}" type="presParOf" srcId="{202C1275-6B12-4287-83CA-15B847057BF0}" destId="{EFBB6DF0-F932-4359-8EF8-472BA7EBDC1B}" srcOrd="2" destOrd="0" presId="urn:microsoft.com/office/officeart/2018/2/layout/IconVerticalSolidList"/>
    <dgm:cxn modelId="{060404C3-309D-4349-827C-D451BF7F0038}" type="presParOf" srcId="{EFBB6DF0-F932-4359-8EF8-472BA7EBDC1B}" destId="{5C257D73-BE96-454F-A16A-F323E6943023}" srcOrd="0" destOrd="0" presId="urn:microsoft.com/office/officeart/2018/2/layout/IconVerticalSolidList"/>
    <dgm:cxn modelId="{F1800659-6668-4C42-80D1-49D1BA4C6437}" type="presParOf" srcId="{EFBB6DF0-F932-4359-8EF8-472BA7EBDC1B}" destId="{3459B8ED-6A17-45E7-A325-B90876F4195F}" srcOrd="1" destOrd="0" presId="urn:microsoft.com/office/officeart/2018/2/layout/IconVerticalSolidList"/>
    <dgm:cxn modelId="{02B4073F-1D6F-4EFB-B28D-BD6E8C4DCBB5}" type="presParOf" srcId="{EFBB6DF0-F932-4359-8EF8-472BA7EBDC1B}" destId="{89795FB2-58D8-463A-84B4-6F5E0EC89C17}" srcOrd="2" destOrd="0" presId="urn:microsoft.com/office/officeart/2018/2/layout/IconVerticalSolidList"/>
    <dgm:cxn modelId="{5C9B99C3-54C5-433D-8DA8-5A9BDFB75DA0}" type="presParOf" srcId="{EFBB6DF0-F932-4359-8EF8-472BA7EBDC1B}" destId="{DDC7EA63-40AD-45BD-B877-8E520D0D8365}"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8AD228-CF4D-4161-AD34-407AA1C247AF}">
      <dsp:nvSpPr>
        <dsp:cNvPr id="0" name=""/>
        <dsp:cNvSpPr/>
      </dsp:nvSpPr>
      <dsp:spPr>
        <a:xfrm>
          <a:off x="478800" y="1095669"/>
          <a:ext cx="1098000" cy="109800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163EFF-8A14-4DAC-B64B-45CB884B5324}">
      <dsp:nvSpPr>
        <dsp:cNvPr id="0" name=""/>
        <dsp:cNvSpPr/>
      </dsp:nvSpPr>
      <dsp:spPr>
        <a:xfrm>
          <a:off x="712800" y="1329669"/>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CA734AE-26D0-4EB9-B01A-681636F25D41}">
      <dsp:nvSpPr>
        <dsp:cNvPr id="0" name=""/>
        <dsp:cNvSpPr/>
      </dsp:nvSpPr>
      <dsp:spPr>
        <a:xfrm>
          <a:off x="127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Library added to flowcell: 200fmol</a:t>
          </a:r>
        </a:p>
      </dsp:txBody>
      <dsp:txXfrm>
        <a:off x="127800" y="2535669"/>
        <a:ext cx="1800000" cy="720000"/>
      </dsp:txXfrm>
    </dsp:sp>
    <dsp:sp modelId="{530DBF87-4466-44F0-B651-1DA6AB75F2C3}">
      <dsp:nvSpPr>
        <dsp:cNvPr id="0" name=""/>
        <dsp:cNvSpPr/>
      </dsp:nvSpPr>
      <dsp:spPr>
        <a:xfrm>
          <a:off x="2593800" y="1095669"/>
          <a:ext cx="1098000" cy="109800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EF74F6C-D7CC-4987-8C11-43AB3B94DFF6}">
      <dsp:nvSpPr>
        <dsp:cNvPr id="0" name=""/>
        <dsp:cNvSpPr/>
      </dsp:nvSpPr>
      <dsp:spPr>
        <a:xfrm>
          <a:off x="2827800" y="1329669"/>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AC3793-9B22-40A7-9DBA-622CB0AD0783}">
      <dsp:nvSpPr>
        <dsp:cNvPr id="0" name=""/>
        <dsp:cNvSpPr/>
      </dsp:nvSpPr>
      <dsp:spPr>
        <a:xfrm>
          <a:off x="2242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Pore occupancy ~60%</a:t>
          </a:r>
        </a:p>
      </dsp:txBody>
      <dsp:txXfrm>
        <a:off x="2242800" y="2535669"/>
        <a:ext cx="1800000" cy="720000"/>
      </dsp:txXfrm>
    </dsp:sp>
    <dsp:sp modelId="{E6A4B3A8-40E1-4D46-9296-00A722686D04}">
      <dsp:nvSpPr>
        <dsp:cNvPr id="0" name=""/>
        <dsp:cNvSpPr/>
      </dsp:nvSpPr>
      <dsp:spPr>
        <a:xfrm>
          <a:off x="4708800" y="1095669"/>
          <a:ext cx="1098000" cy="109800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B18E027-5697-47CD-A162-FEABF564A54E}">
      <dsp:nvSpPr>
        <dsp:cNvPr id="0" name=""/>
        <dsp:cNvSpPr/>
      </dsp:nvSpPr>
      <dsp:spPr>
        <a:xfrm>
          <a:off x="4942800" y="1329669"/>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31FD357-BD5B-4422-8A9C-4A3506C07CC2}">
      <dsp:nvSpPr>
        <dsp:cNvPr id="0" name=""/>
        <dsp:cNvSpPr/>
      </dsp:nvSpPr>
      <dsp:spPr>
        <a:xfrm>
          <a:off x="4357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Run time: 2h 37m</a:t>
          </a:r>
        </a:p>
      </dsp:txBody>
      <dsp:txXfrm>
        <a:off x="4357800" y="2535669"/>
        <a:ext cx="1800000" cy="720000"/>
      </dsp:txXfrm>
    </dsp:sp>
    <dsp:sp modelId="{023653D0-ED5F-4C96-AE91-2547D3196111}">
      <dsp:nvSpPr>
        <dsp:cNvPr id="0" name=""/>
        <dsp:cNvSpPr/>
      </dsp:nvSpPr>
      <dsp:spPr>
        <a:xfrm>
          <a:off x="6823800" y="1095669"/>
          <a:ext cx="1098000" cy="1098000"/>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9CEE4F-C5FD-432A-85CD-1CAFB8CED43B}">
      <dsp:nvSpPr>
        <dsp:cNvPr id="0" name=""/>
        <dsp:cNvSpPr/>
      </dsp:nvSpPr>
      <dsp:spPr>
        <a:xfrm>
          <a:off x="7057800" y="1329669"/>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83006DD-6387-4708-8A3C-B0362BC50C95}">
      <dsp:nvSpPr>
        <dsp:cNvPr id="0" name=""/>
        <dsp:cNvSpPr/>
      </dsp:nvSpPr>
      <dsp:spPr>
        <a:xfrm>
          <a:off x="6472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Reads: 1.67million</a:t>
          </a:r>
        </a:p>
      </dsp:txBody>
      <dsp:txXfrm>
        <a:off x="6472800" y="2535669"/>
        <a:ext cx="1800000" cy="720000"/>
      </dsp:txXfrm>
    </dsp:sp>
    <dsp:sp modelId="{EEFDDEFC-6AF7-4B30-AC18-BF53DE2FD69D}">
      <dsp:nvSpPr>
        <dsp:cNvPr id="0" name=""/>
        <dsp:cNvSpPr/>
      </dsp:nvSpPr>
      <dsp:spPr>
        <a:xfrm>
          <a:off x="8938800" y="1095669"/>
          <a:ext cx="1098000" cy="1098000"/>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B8B0A8E-CE6B-46CE-BE0F-3481EB222875}">
      <dsp:nvSpPr>
        <dsp:cNvPr id="0" name=""/>
        <dsp:cNvSpPr/>
      </dsp:nvSpPr>
      <dsp:spPr>
        <a:xfrm>
          <a:off x="9172800" y="1329669"/>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D7092AD-DF4D-4499-BCF3-5DC3B33BBB55}">
      <dsp:nvSpPr>
        <dsp:cNvPr id="0" name=""/>
        <dsp:cNvSpPr/>
      </dsp:nvSpPr>
      <dsp:spPr>
        <a:xfrm>
          <a:off x="8587800" y="2535669"/>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US" sz="1700" kern="1200"/>
            <a:t>Estimated bases: 971.33Mb (megabases)</a:t>
          </a:r>
        </a:p>
      </dsp:txBody>
      <dsp:txXfrm>
        <a:off x="8587800" y="2535669"/>
        <a:ext cx="180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840EA0-0B6F-B64B-A1CB-6A2E9FD3A2CF}">
      <dsp:nvSpPr>
        <dsp:cNvPr id="0" name=""/>
        <dsp:cNvSpPr/>
      </dsp:nvSpPr>
      <dsp:spPr>
        <a:xfrm>
          <a:off x="0" y="1195"/>
          <a:ext cx="3785616" cy="69583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t>Performed a flowcell wash</a:t>
          </a:r>
        </a:p>
      </dsp:txBody>
      <dsp:txXfrm>
        <a:off x="33968" y="35163"/>
        <a:ext cx="3717680" cy="627895"/>
      </dsp:txXfrm>
    </dsp:sp>
    <dsp:sp modelId="{332BECA6-6E26-C740-8B94-ECF5D36DF6EB}">
      <dsp:nvSpPr>
        <dsp:cNvPr id="0" name=""/>
        <dsp:cNvSpPr/>
      </dsp:nvSpPr>
      <dsp:spPr>
        <a:xfrm>
          <a:off x="0" y="731818"/>
          <a:ext cx="3785616" cy="695831"/>
        </a:xfrm>
        <a:prstGeom prst="roundRect">
          <a:avLst/>
        </a:prstGeom>
        <a:solidFill>
          <a:schemeClr val="accent2">
            <a:hueOff val="-291073"/>
            <a:satOff val="-16786"/>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t>Contains DNase I, which is used to digest any remaining library on a flow cell</a:t>
          </a:r>
        </a:p>
      </dsp:txBody>
      <dsp:txXfrm>
        <a:off x="33968" y="765786"/>
        <a:ext cx="3717680" cy="627895"/>
      </dsp:txXfrm>
    </dsp:sp>
    <dsp:sp modelId="{C3C65FA0-3902-1245-BEA1-E97110F107A7}">
      <dsp:nvSpPr>
        <dsp:cNvPr id="0" name=""/>
        <dsp:cNvSpPr/>
      </dsp:nvSpPr>
      <dsp:spPr>
        <a:xfrm rot="5400000">
          <a:off x="6872275" y="-1554634"/>
          <a:ext cx="556665" cy="6729984"/>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a:t>Some residual DNA may remain &amp; may be prefer to use different barcodes on consecutive run (e.g. barcodes 1-24 on 1</a:t>
          </a:r>
          <a:r>
            <a:rPr lang="en-US" sz="1500" kern="1200" baseline="30000"/>
            <a:t>st</a:t>
          </a:r>
          <a:r>
            <a:rPr lang="en-US" sz="1500" kern="1200"/>
            <a:t> run, barcodes 25-50 on 2</a:t>
          </a:r>
          <a:r>
            <a:rPr lang="en-US" sz="1500" kern="1200" baseline="30000"/>
            <a:t>nd</a:t>
          </a:r>
          <a:r>
            <a:rPr lang="en-US" sz="1500" kern="1200"/>
            <a:t> run)</a:t>
          </a:r>
        </a:p>
      </dsp:txBody>
      <dsp:txXfrm rot="-5400000">
        <a:off x="3785616" y="1559199"/>
        <a:ext cx="6702810" cy="502317"/>
      </dsp:txXfrm>
    </dsp:sp>
    <dsp:sp modelId="{50BAD27D-C0E9-AB42-9F68-1D26AF3EC88F}">
      <dsp:nvSpPr>
        <dsp:cNvPr id="0" name=""/>
        <dsp:cNvSpPr/>
      </dsp:nvSpPr>
      <dsp:spPr>
        <a:xfrm>
          <a:off x="0" y="1462441"/>
          <a:ext cx="3785616" cy="695831"/>
        </a:xfrm>
        <a:prstGeom prst="roundRect">
          <a:avLst/>
        </a:prstGeom>
        <a:solidFill>
          <a:schemeClr val="accent2">
            <a:hueOff val="-582145"/>
            <a:satOff val="-33571"/>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t>Should remove 99.9% of the library</a:t>
          </a:r>
        </a:p>
      </dsp:txBody>
      <dsp:txXfrm>
        <a:off x="33968" y="1496409"/>
        <a:ext cx="3717680" cy="627895"/>
      </dsp:txXfrm>
    </dsp:sp>
    <dsp:sp modelId="{86D0C6F6-7C3F-4F4E-846B-08229D9B1BF8}">
      <dsp:nvSpPr>
        <dsp:cNvPr id="0" name=""/>
        <dsp:cNvSpPr/>
      </dsp:nvSpPr>
      <dsp:spPr>
        <a:xfrm>
          <a:off x="0" y="2193064"/>
          <a:ext cx="3785616" cy="695831"/>
        </a:xfrm>
        <a:prstGeom prst="roundRect">
          <a:avLst/>
        </a:prstGeom>
        <a:solidFill>
          <a:schemeClr val="accent2">
            <a:hueOff val="-873218"/>
            <a:satOff val="-5035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t>Can only recover pores lost to the “recovering”/”unavailable” state </a:t>
          </a:r>
        </a:p>
      </dsp:txBody>
      <dsp:txXfrm>
        <a:off x="33968" y="2227032"/>
        <a:ext cx="3717680" cy="627895"/>
      </dsp:txXfrm>
    </dsp:sp>
    <dsp:sp modelId="{E431A6A5-B937-C940-ABDB-9607479665BD}">
      <dsp:nvSpPr>
        <dsp:cNvPr id="0" name=""/>
        <dsp:cNvSpPr/>
      </dsp:nvSpPr>
      <dsp:spPr>
        <a:xfrm>
          <a:off x="0" y="2923688"/>
          <a:ext cx="3785616" cy="695831"/>
        </a:xfrm>
        <a:prstGeom prst="roundRect">
          <a:avLst/>
        </a:prstGeom>
        <a:solidFill>
          <a:schemeClr val="accent2">
            <a:hueOff val="-1164290"/>
            <a:satOff val="-67142"/>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t>Our run: &gt;1000 pores were left active, ~300 in unavailable state</a:t>
          </a:r>
        </a:p>
      </dsp:txBody>
      <dsp:txXfrm>
        <a:off x="33968" y="2957656"/>
        <a:ext cx="3717680" cy="627895"/>
      </dsp:txXfrm>
    </dsp:sp>
    <dsp:sp modelId="{886BD359-63F4-1544-AF83-3E389E8D647A}">
      <dsp:nvSpPr>
        <dsp:cNvPr id="0" name=""/>
        <dsp:cNvSpPr/>
      </dsp:nvSpPr>
      <dsp:spPr>
        <a:xfrm rot="5400000">
          <a:off x="6872275" y="637235"/>
          <a:ext cx="556665" cy="6729984"/>
        </a:xfrm>
        <a:prstGeom prst="round2Same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a:t>Found some interesting things on the forum about this…</a:t>
          </a:r>
        </a:p>
      </dsp:txBody>
      <dsp:txXfrm rot="-5400000">
        <a:off x="3785616" y="3751068"/>
        <a:ext cx="6702810" cy="502317"/>
      </dsp:txXfrm>
    </dsp:sp>
    <dsp:sp modelId="{BD2809B6-6B6C-1B4A-92F8-8A5A05125A83}">
      <dsp:nvSpPr>
        <dsp:cNvPr id="0" name=""/>
        <dsp:cNvSpPr/>
      </dsp:nvSpPr>
      <dsp:spPr>
        <a:xfrm>
          <a:off x="0" y="3654311"/>
          <a:ext cx="3785616" cy="695831"/>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t>But I only had 628 pores after washing</a:t>
          </a:r>
        </a:p>
      </dsp:txBody>
      <dsp:txXfrm>
        <a:off x="33968" y="3688279"/>
        <a:ext cx="3717680" cy="6278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7A5D3F-50AC-44DB-92C1-E66746837415}">
      <dsp:nvSpPr>
        <dsp:cNvPr id="0" name=""/>
        <dsp:cNvSpPr/>
      </dsp:nvSpPr>
      <dsp:spPr>
        <a:xfrm>
          <a:off x="0" y="708097"/>
          <a:ext cx="10515600" cy="1307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2868A08-C672-4CF7-A71F-229E6AEE380D}">
      <dsp:nvSpPr>
        <dsp:cNvPr id="0" name=""/>
        <dsp:cNvSpPr/>
      </dsp:nvSpPr>
      <dsp:spPr>
        <a:xfrm>
          <a:off x="395445" y="1002230"/>
          <a:ext cx="718991" cy="71899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C08905D-597D-4652-8B09-5FBE2FA7421B}">
      <dsp:nvSpPr>
        <dsp:cNvPr id="0" name=""/>
        <dsp:cNvSpPr/>
      </dsp:nvSpPr>
      <dsp:spPr>
        <a:xfrm>
          <a:off x="1509882" y="708097"/>
          <a:ext cx="90057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066800">
            <a:lnSpc>
              <a:spcPct val="90000"/>
            </a:lnSpc>
            <a:spcBef>
              <a:spcPct val="0"/>
            </a:spcBef>
            <a:spcAft>
              <a:spcPct val="35000"/>
            </a:spcAft>
            <a:buNone/>
          </a:pPr>
          <a:r>
            <a:rPr lang="en-GB" sz="2400" kern="1200"/>
            <a:t>To calculate the molarity of a solution, the number of moles of solute must be divided by the total liters of solution produced. </a:t>
          </a:r>
          <a:endParaRPr lang="en-US" sz="2400" kern="1200"/>
        </a:p>
      </dsp:txBody>
      <dsp:txXfrm>
        <a:off x="1509882" y="708097"/>
        <a:ext cx="9005717" cy="1307257"/>
      </dsp:txXfrm>
    </dsp:sp>
    <dsp:sp modelId="{5C257D73-BE96-454F-A16A-F323E6943023}">
      <dsp:nvSpPr>
        <dsp:cNvPr id="0" name=""/>
        <dsp:cNvSpPr/>
      </dsp:nvSpPr>
      <dsp:spPr>
        <a:xfrm>
          <a:off x="0" y="2342169"/>
          <a:ext cx="10515600" cy="130725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459B8ED-6A17-45E7-A325-B90876F4195F}">
      <dsp:nvSpPr>
        <dsp:cNvPr id="0" name=""/>
        <dsp:cNvSpPr/>
      </dsp:nvSpPr>
      <dsp:spPr>
        <a:xfrm>
          <a:off x="395445" y="2636302"/>
          <a:ext cx="718991" cy="71899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DC7EA63-40AD-45BD-B877-8E520D0D8365}">
      <dsp:nvSpPr>
        <dsp:cNvPr id="0" name=""/>
        <dsp:cNvSpPr/>
      </dsp:nvSpPr>
      <dsp:spPr>
        <a:xfrm>
          <a:off x="1509882" y="2342169"/>
          <a:ext cx="90057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066800">
            <a:lnSpc>
              <a:spcPct val="90000"/>
            </a:lnSpc>
            <a:spcBef>
              <a:spcPct val="0"/>
            </a:spcBef>
            <a:spcAft>
              <a:spcPct val="35000"/>
            </a:spcAft>
            <a:buNone/>
          </a:pPr>
          <a:r>
            <a:rPr lang="en-GB" sz="2400" kern="1200"/>
            <a:t>If the amount of solute is given in grams, we must first calculate the number of moles of solute using the solute’s molar mass, then calculate the molarity using the number of moles and total volume.</a:t>
          </a:r>
          <a:endParaRPr lang="en-US" sz="2400" kern="1200"/>
        </a:p>
      </dsp:txBody>
      <dsp:txXfrm>
        <a:off x="1509882" y="2342169"/>
        <a:ext cx="9005717" cy="1307257"/>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jp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jpg>
</file>

<file path=ppt/media/image22.png>
</file>

<file path=ppt/media/image23.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7238FC-A91E-E743-91BE-7AC8585F0C1B}" type="datetimeFigureOut">
              <a:rPr lang="en-US" smtClean="0"/>
              <a:t>2/14/24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403961-5E6A-1F4C-BDE9-198483C6E82A}" type="slidenum">
              <a:rPr lang="en-US" smtClean="0"/>
              <a:t>‹#›</a:t>
            </a:fld>
            <a:endParaRPr lang="en-US"/>
          </a:p>
        </p:txBody>
      </p:sp>
    </p:spTree>
    <p:extLst>
      <p:ext uri="{BB962C8B-B14F-4D97-AF65-F5344CB8AC3E}">
        <p14:creationId xmlns:p14="http://schemas.microsoft.com/office/powerpoint/2010/main" val="3538864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403961-5E6A-1F4C-BDE9-198483C6E82A}" type="slidenum">
              <a:rPr lang="en-US" smtClean="0"/>
              <a:t>5</a:t>
            </a:fld>
            <a:endParaRPr lang="en-US"/>
          </a:p>
        </p:txBody>
      </p:sp>
    </p:spTree>
    <p:extLst>
      <p:ext uri="{BB962C8B-B14F-4D97-AF65-F5344CB8AC3E}">
        <p14:creationId xmlns:p14="http://schemas.microsoft.com/office/powerpoint/2010/main" val="17007383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5AFFD5-77E9-F14E-9E3E-7550F28593CB}" type="slidenum">
              <a:rPr lang="en-US" smtClean="0"/>
              <a:t>7</a:t>
            </a:fld>
            <a:endParaRPr lang="en-US"/>
          </a:p>
        </p:txBody>
      </p:sp>
    </p:spTree>
    <p:extLst>
      <p:ext uri="{BB962C8B-B14F-4D97-AF65-F5344CB8AC3E}">
        <p14:creationId xmlns:p14="http://schemas.microsoft.com/office/powerpoint/2010/main" val="2806115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403961-5E6A-1F4C-BDE9-198483C6E82A}" type="slidenum">
              <a:rPr lang="en-US" smtClean="0"/>
              <a:t>10</a:t>
            </a:fld>
            <a:endParaRPr lang="en-US"/>
          </a:p>
        </p:txBody>
      </p:sp>
    </p:spTree>
    <p:extLst>
      <p:ext uri="{BB962C8B-B14F-4D97-AF65-F5344CB8AC3E}">
        <p14:creationId xmlns:p14="http://schemas.microsoft.com/office/powerpoint/2010/main" val="7886922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55556"/>
                </a:solidFill>
                <a:effectLst/>
                <a:latin typeface="HelveticaNeueLT"/>
              </a:rPr>
              <a:t>That 50 GB is basically a theoretical maximum yield (it's a bit fuzzy because a flow cell that's fully-loaded with well-prepared, clean DNA might keep sequencing for longer than 72 hours). </a:t>
            </a:r>
          </a:p>
          <a:p>
            <a:r>
              <a:rPr lang="en-US" b="0" i="0" dirty="0">
                <a:solidFill>
                  <a:srgbClr val="455556"/>
                </a:solidFill>
                <a:effectLst/>
                <a:latin typeface="HelveticaNeueLT"/>
              </a:rPr>
              <a:t>It's better to plan experiments based on minimum or average yield (e.g. an estimate is about 5-15 GB per run for R9.4.1 </a:t>
            </a:r>
            <a:r>
              <a:rPr lang="en-US" b="0" i="0" dirty="0" err="1">
                <a:solidFill>
                  <a:srgbClr val="455556"/>
                </a:solidFill>
                <a:effectLst/>
                <a:latin typeface="HelveticaNeueLT"/>
              </a:rPr>
              <a:t>MinION</a:t>
            </a:r>
            <a:r>
              <a:rPr lang="en-US" b="0" i="0" dirty="0">
                <a:solidFill>
                  <a:srgbClr val="455556"/>
                </a:solidFill>
                <a:effectLst/>
                <a:latin typeface="HelveticaNeueLT"/>
              </a:rPr>
              <a:t> flow cells).</a:t>
            </a:r>
            <a:endParaRPr lang="en-US" dirty="0"/>
          </a:p>
        </p:txBody>
      </p:sp>
      <p:sp>
        <p:nvSpPr>
          <p:cNvPr id="4" name="Slide Number Placeholder 3"/>
          <p:cNvSpPr>
            <a:spLocks noGrp="1"/>
          </p:cNvSpPr>
          <p:nvPr>
            <p:ph type="sldNum" sz="quarter" idx="5"/>
          </p:nvPr>
        </p:nvSpPr>
        <p:spPr/>
        <p:txBody>
          <a:bodyPr/>
          <a:lstStyle/>
          <a:p>
            <a:fld id="{9F403961-5E6A-1F4C-BDE9-198483C6E82A}" type="slidenum">
              <a:rPr lang="en-US" smtClean="0"/>
              <a:t>14</a:t>
            </a:fld>
            <a:endParaRPr lang="en-US"/>
          </a:p>
        </p:txBody>
      </p:sp>
    </p:spTree>
    <p:extLst>
      <p:ext uri="{BB962C8B-B14F-4D97-AF65-F5344CB8AC3E}">
        <p14:creationId xmlns:p14="http://schemas.microsoft.com/office/powerpoint/2010/main" val="1547375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403961-5E6A-1F4C-BDE9-198483C6E82A}" type="slidenum">
              <a:rPr lang="en-US" smtClean="0"/>
              <a:t>15</a:t>
            </a:fld>
            <a:endParaRPr lang="en-US"/>
          </a:p>
        </p:txBody>
      </p:sp>
    </p:spTree>
    <p:extLst>
      <p:ext uri="{BB962C8B-B14F-4D97-AF65-F5344CB8AC3E}">
        <p14:creationId xmlns:p14="http://schemas.microsoft.com/office/powerpoint/2010/main" val="3081132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1B392-4963-1FA5-560D-D6F9299005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01056B9-2077-4A3E-05F0-1843EFA27F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B453EAF-39FC-F36B-F063-BF16B3167965}"/>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5" name="Footer Placeholder 4">
            <a:extLst>
              <a:ext uri="{FF2B5EF4-FFF2-40B4-BE49-F238E27FC236}">
                <a16:creationId xmlns:a16="http://schemas.microsoft.com/office/drawing/2014/main" id="{9FEA6911-C597-09A0-7CE4-B4E766D8CC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D70D78-3562-438E-887B-2C2A7409F3F7}"/>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3779920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2E8F6-5454-0BB3-9FC7-F3CDB3E3A84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3FA2DF-2095-DE6E-B082-BD5D6F74F1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72E6FE-2FB8-CCF3-2D14-E2664233215B}"/>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5" name="Footer Placeholder 4">
            <a:extLst>
              <a:ext uri="{FF2B5EF4-FFF2-40B4-BE49-F238E27FC236}">
                <a16:creationId xmlns:a16="http://schemas.microsoft.com/office/drawing/2014/main" id="{8BFA3321-384A-1488-B7BA-AEFB6EFAA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796DC0-681F-4062-3841-F2991FD585C5}"/>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2244206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66FF15-A6F3-4499-8B0F-87CCA6C05D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2B83BE8-08E3-3B85-640C-E337F5371C4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B9A283-F585-C762-105D-CEE45AF5E05F}"/>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5" name="Footer Placeholder 4">
            <a:extLst>
              <a:ext uri="{FF2B5EF4-FFF2-40B4-BE49-F238E27FC236}">
                <a16:creationId xmlns:a16="http://schemas.microsoft.com/office/drawing/2014/main" id="{6A1C5CC7-7136-FEB1-6686-107D402CCD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BDE2CF-6CB6-3396-8CF5-E5BF314C6AA2}"/>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4243261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74C73-F524-343D-4EE2-A9F0733318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EA18C3-6548-A44B-A410-1129BB632B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78E02E-BA32-D43C-82D5-0EC775B21DB1}"/>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5" name="Footer Placeholder 4">
            <a:extLst>
              <a:ext uri="{FF2B5EF4-FFF2-40B4-BE49-F238E27FC236}">
                <a16:creationId xmlns:a16="http://schemas.microsoft.com/office/drawing/2014/main" id="{DA88900B-E2F0-B5C8-374D-8CFA4DB74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B27C4-EC77-3149-9D79-88F35D1A1DA7}"/>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2731309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D567F-D709-7348-9106-16F55C645D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D35D2-BACB-A4CE-4999-0CE70EA11B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2F57D0-6564-3142-85C3-0CE4F1ECD215}"/>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5" name="Footer Placeholder 4">
            <a:extLst>
              <a:ext uri="{FF2B5EF4-FFF2-40B4-BE49-F238E27FC236}">
                <a16:creationId xmlns:a16="http://schemas.microsoft.com/office/drawing/2014/main" id="{8FB6D722-F565-EA17-6C13-F7E9612CAC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C07D41-8378-FB29-D327-C5B61AF0A276}"/>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2315785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F68A5-56E8-55BF-4F6F-EB677C44E7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FC23D7-8124-12F5-FC7E-6E9C6AF9A23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9E475B-F66A-BEF4-F81C-E4BF2D997EF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51A0FDD-C6EB-F42C-6A3B-5AC423C84DC2}"/>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6" name="Footer Placeholder 5">
            <a:extLst>
              <a:ext uri="{FF2B5EF4-FFF2-40B4-BE49-F238E27FC236}">
                <a16:creationId xmlns:a16="http://schemas.microsoft.com/office/drawing/2014/main" id="{AD83498D-D689-60C9-44D4-58E15C52C2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7A4474-D012-9DC9-44B6-16D7FF4CED66}"/>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2914721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8A8F9-A9B1-3BD9-9A40-6C9EFF4ADA5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0C16622-23CA-932B-8568-80A6A90B4A2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0AA0B8-34AB-545F-73B3-768BCC5CE0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F5418D-0774-EF60-5C3F-B5B97FEC33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F9E939-7791-3247-1EEC-2C7F695A14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6BD488-3B7A-D5AC-1817-E3B18B01D2DF}"/>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8" name="Footer Placeholder 7">
            <a:extLst>
              <a:ext uri="{FF2B5EF4-FFF2-40B4-BE49-F238E27FC236}">
                <a16:creationId xmlns:a16="http://schemas.microsoft.com/office/drawing/2014/main" id="{DC629D04-C6A8-78E5-9267-E09CA12B281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42ADA5F-A688-228C-830C-11CD601F5598}"/>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102427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9ACEE-901C-11F2-E31F-DAB3CD1EBE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94C4CD-4696-C1FA-C574-ACDED94E3535}"/>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4" name="Footer Placeholder 3">
            <a:extLst>
              <a:ext uri="{FF2B5EF4-FFF2-40B4-BE49-F238E27FC236}">
                <a16:creationId xmlns:a16="http://schemas.microsoft.com/office/drawing/2014/main" id="{D623ED3E-F593-FD7D-6548-1E0F7593C6D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33C71A-48EA-5857-AABF-A108243FB352}"/>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3521999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105922-3E82-B8CD-7FB1-3C78EB894025}"/>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3" name="Footer Placeholder 2">
            <a:extLst>
              <a:ext uri="{FF2B5EF4-FFF2-40B4-BE49-F238E27FC236}">
                <a16:creationId xmlns:a16="http://schemas.microsoft.com/office/drawing/2014/main" id="{6B780C13-450F-D862-46EF-429C9D41DAE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F028DF-8222-7C9B-3CA8-9B45F8E74ED2}"/>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2004380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45FD-A560-1FA0-63E8-BA011391B0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4D584FB-A820-CD80-B3B8-261A5354A6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022CCF-780C-10F3-A379-6843123E0D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F91D0D-BFA3-72AF-17D8-7E1E2C5AF786}"/>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6" name="Footer Placeholder 5">
            <a:extLst>
              <a:ext uri="{FF2B5EF4-FFF2-40B4-BE49-F238E27FC236}">
                <a16:creationId xmlns:a16="http://schemas.microsoft.com/office/drawing/2014/main" id="{9C962137-0CA3-57F3-D638-D231458810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F84273-0A4B-F94A-9907-17F913E5C3B8}"/>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4617283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BD520-BEEC-1C90-375F-C5269265B1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ED770B2-3CB6-1438-AFCB-F17FDAB9D4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AD93C2-D9B3-AB0F-ED2C-CB46A760D9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9B9812-5DDD-54F8-16B5-94F19132B22F}"/>
              </a:ext>
            </a:extLst>
          </p:cNvPr>
          <p:cNvSpPr>
            <a:spLocks noGrp="1"/>
          </p:cNvSpPr>
          <p:nvPr>
            <p:ph type="dt" sz="half" idx="10"/>
          </p:nvPr>
        </p:nvSpPr>
        <p:spPr/>
        <p:txBody>
          <a:bodyPr/>
          <a:lstStyle/>
          <a:p>
            <a:fld id="{F0E2AC16-700F-2D46-973C-B923C6FEFA0A}" type="datetimeFigureOut">
              <a:rPr lang="en-US" smtClean="0"/>
              <a:t>2/14/24</a:t>
            </a:fld>
            <a:endParaRPr lang="en-US"/>
          </a:p>
        </p:txBody>
      </p:sp>
      <p:sp>
        <p:nvSpPr>
          <p:cNvPr id="6" name="Footer Placeholder 5">
            <a:extLst>
              <a:ext uri="{FF2B5EF4-FFF2-40B4-BE49-F238E27FC236}">
                <a16:creationId xmlns:a16="http://schemas.microsoft.com/office/drawing/2014/main" id="{E7F7B7AE-C127-CF3A-69CE-D80A998239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2B95CC-BED3-BFE8-09D2-B2CB0DFA9D35}"/>
              </a:ext>
            </a:extLst>
          </p:cNvPr>
          <p:cNvSpPr>
            <a:spLocks noGrp="1"/>
          </p:cNvSpPr>
          <p:nvPr>
            <p:ph type="sldNum" sz="quarter" idx="12"/>
          </p:nvPr>
        </p:nvSpPr>
        <p:spPr/>
        <p:txBody>
          <a:bodyPr/>
          <a:lstStyle/>
          <a:p>
            <a:fld id="{A4C258B2-700E-6443-8678-180EB6E77E71}" type="slidenum">
              <a:rPr lang="en-US" smtClean="0"/>
              <a:t>‹#›</a:t>
            </a:fld>
            <a:endParaRPr lang="en-US"/>
          </a:p>
        </p:txBody>
      </p:sp>
    </p:spTree>
    <p:extLst>
      <p:ext uri="{BB962C8B-B14F-4D97-AF65-F5344CB8AC3E}">
        <p14:creationId xmlns:p14="http://schemas.microsoft.com/office/powerpoint/2010/main" val="2228677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ADBE77-2F0F-EF0F-ED8C-F183D96002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CD6C94-CF49-04F3-A679-EA0C29125A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2D695B-B116-C8B3-130C-CDFFA5985D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E2AC16-700F-2D46-973C-B923C6FEFA0A}" type="datetimeFigureOut">
              <a:rPr lang="en-US" smtClean="0"/>
              <a:t>2/14/24</a:t>
            </a:fld>
            <a:endParaRPr lang="en-US"/>
          </a:p>
        </p:txBody>
      </p:sp>
      <p:sp>
        <p:nvSpPr>
          <p:cNvPr id="5" name="Footer Placeholder 4">
            <a:extLst>
              <a:ext uri="{FF2B5EF4-FFF2-40B4-BE49-F238E27FC236}">
                <a16:creationId xmlns:a16="http://schemas.microsoft.com/office/drawing/2014/main" id="{DBFB744C-2862-7917-2E42-243B149A90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D16203B-30D4-8AA9-9EB1-C0E4EB4BA0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C258B2-700E-6443-8678-180EB6E77E71}" type="slidenum">
              <a:rPr lang="en-US" smtClean="0"/>
              <a:t>‹#›</a:t>
            </a:fld>
            <a:endParaRPr lang="en-US"/>
          </a:p>
        </p:txBody>
      </p:sp>
    </p:spTree>
    <p:extLst>
      <p:ext uri="{BB962C8B-B14F-4D97-AF65-F5344CB8AC3E}">
        <p14:creationId xmlns:p14="http://schemas.microsoft.com/office/powerpoint/2010/main" val="41794338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hyperlink" Target="https://artic.network/rampart" TargetMode="External"/><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2" Type="http://schemas.openxmlformats.org/officeDocument/2006/relationships/hyperlink" Target="https://nebiocalculator.neb.com/#!/dsdnaend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2B31A4C-2B98-E383-0E72-E1D8F84185E8}"/>
              </a:ext>
            </a:extLst>
          </p:cNvPr>
          <p:cNvPicPr>
            <a:picLocks noChangeAspect="1"/>
          </p:cNvPicPr>
          <p:nvPr/>
        </p:nvPicPr>
        <p:blipFill rotWithShape="1">
          <a:blip r:embed="rId2"/>
          <a:srcRect t="20213"/>
          <a:stretch/>
        </p:blipFill>
        <p:spPr>
          <a:xfrm>
            <a:off x="20" y="10"/>
            <a:ext cx="12191981" cy="6857990"/>
          </a:xfrm>
          <a:prstGeom prst="rect">
            <a:avLst/>
          </a:prstGeom>
        </p:spPr>
      </p:pic>
      <p:sp>
        <p:nvSpPr>
          <p:cNvPr id="11" name="Rectangle 10">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286513-4D90-5D15-8B75-71389D730908}"/>
              </a:ext>
            </a:extLst>
          </p:cNvPr>
          <p:cNvSpPr>
            <a:spLocks noGrp="1"/>
          </p:cNvSpPr>
          <p:nvPr>
            <p:ph type="ctrTitle"/>
          </p:nvPr>
        </p:nvSpPr>
        <p:spPr>
          <a:xfrm>
            <a:off x="404553" y="3091928"/>
            <a:ext cx="9078562" cy="2387600"/>
          </a:xfrm>
        </p:spPr>
        <p:txBody>
          <a:bodyPr>
            <a:normAutofit/>
          </a:bodyPr>
          <a:lstStyle/>
          <a:p>
            <a:pPr algn="l"/>
            <a:r>
              <a:rPr lang="en-US" sz="6600">
                <a:solidFill>
                  <a:schemeClr val="bg1"/>
                </a:solidFill>
              </a:rPr>
              <a:t>Quick recap</a:t>
            </a:r>
          </a:p>
        </p:txBody>
      </p:sp>
      <p:sp>
        <p:nvSpPr>
          <p:cNvPr id="13" name="Rectangle: Rounded Corners 12">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BCA60EA4-8146-BB18-39CB-8752A81BF298}"/>
              </a:ext>
            </a:extLst>
          </p:cNvPr>
          <p:cNvSpPr>
            <a:spLocks noGrp="1"/>
          </p:cNvSpPr>
          <p:nvPr>
            <p:ph type="subTitle" idx="1"/>
          </p:nvPr>
        </p:nvSpPr>
        <p:spPr>
          <a:xfrm>
            <a:off x="404553" y="5624945"/>
            <a:ext cx="9078562" cy="592975"/>
          </a:xfrm>
        </p:spPr>
        <p:txBody>
          <a:bodyPr anchor="ctr">
            <a:normAutofit/>
          </a:bodyPr>
          <a:lstStyle/>
          <a:p>
            <a:pPr algn="l"/>
            <a:r>
              <a:rPr lang="en-US">
                <a:solidFill>
                  <a:schemeClr val="bg1"/>
                </a:solidFill>
              </a:rPr>
              <a:t>Day 4</a:t>
            </a:r>
          </a:p>
        </p:txBody>
      </p:sp>
    </p:spTree>
    <p:extLst>
      <p:ext uri="{BB962C8B-B14F-4D97-AF65-F5344CB8AC3E}">
        <p14:creationId xmlns:p14="http://schemas.microsoft.com/office/powerpoint/2010/main" val="3905410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1BDB0-B078-ADC7-8744-354A0DB53BD0}"/>
              </a:ext>
            </a:extLst>
          </p:cNvPr>
          <p:cNvSpPr>
            <a:spLocks noGrp="1"/>
          </p:cNvSpPr>
          <p:nvPr>
            <p:ph type="title"/>
          </p:nvPr>
        </p:nvSpPr>
        <p:spPr/>
        <p:txBody>
          <a:bodyPr/>
          <a:lstStyle/>
          <a:p>
            <a:r>
              <a:rPr lang="en-US" dirty="0"/>
              <a:t>Our molarity</a:t>
            </a:r>
          </a:p>
        </p:txBody>
      </p:sp>
      <p:sp>
        <p:nvSpPr>
          <p:cNvPr id="3" name="Content Placeholder 2">
            <a:extLst>
              <a:ext uri="{FF2B5EF4-FFF2-40B4-BE49-F238E27FC236}">
                <a16:creationId xmlns:a16="http://schemas.microsoft.com/office/drawing/2014/main" id="{7D218FC4-EF1B-B7E1-BB70-52702B32BF11}"/>
              </a:ext>
            </a:extLst>
          </p:cNvPr>
          <p:cNvSpPr>
            <a:spLocks noGrp="1"/>
          </p:cNvSpPr>
          <p:nvPr>
            <p:ph idx="1"/>
          </p:nvPr>
        </p:nvSpPr>
        <p:spPr/>
        <p:txBody>
          <a:bodyPr>
            <a:normAutofit lnSpcReduction="10000"/>
          </a:bodyPr>
          <a:lstStyle/>
          <a:p>
            <a:pPr marL="0" indent="0">
              <a:buNone/>
            </a:pPr>
            <a:r>
              <a:rPr lang="en-US" dirty="0"/>
              <a:t>Concentration = 28ng</a:t>
            </a:r>
          </a:p>
          <a:p>
            <a:endParaRPr lang="en-US" dirty="0"/>
          </a:p>
          <a:p>
            <a:r>
              <a:rPr lang="en-GB" b="1" dirty="0"/>
              <a:t>M = w / MW</a:t>
            </a:r>
          </a:p>
          <a:p>
            <a:r>
              <a:rPr lang="en-GB" dirty="0"/>
              <a:t>MW = DNA Length (bp) × DNA/RNA base weight</a:t>
            </a:r>
          </a:p>
          <a:p>
            <a:r>
              <a:rPr lang="en-GB" dirty="0"/>
              <a:t>MW = 400 x 660 = 264000</a:t>
            </a:r>
          </a:p>
          <a:p>
            <a:endParaRPr lang="en-GB" dirty="0"/>
          </a:p>
          <a:p>
            <a:r>
              <a:rPr lang="en-GB" b="1" dirty="0"/>
              <a:t>M = w / MW</a:t>
            </a:r>
          </a:p>
          <a:p>
            <a:r>
              <a:rPr lang="en-GB" dirty="0"/>
              <a:t>M = (28x1e-9)/ 264000 = </a:t>
            </a:r>
            <a:r>
              <a:rPr lang="en-US" b="0" i="0" dirty="0">
                <a:solidFill>
                  <a:srgbClr val="0D0D0D"/>
                </a:solidFill>
                <a:effectLst/>
                <a:latin typeface="KaTeX_Main"/>
              </a:rPr>
              <a:t>1.06060606061×1e−13 </a:t>
            </a:r>
            <a:r>
              <a:rPr lang="en-US" b="1" i="0" u="sng" dirty="0">
                <a:solidFill>
                  <a:srgbClr val="0D0D0D"/>
                </a:solidFill>
                <a:effectLst/>
                <a:latin typeface="KaTeX_Main"/>
              </a:rPr>
              <a:t>moles</a:t>
            </a:r>
          </a:p>
          <a:p>
            <a:r>
              <a:rPr lang="en-US" b="1" dirty="0">
                <a:solidFill>
                  <a:srgbClr val="0D0D0D"/>
                </a:solidFill>
                <a:latin typeface="KaTeX_Main"/>
              </a:rPr>
              <a:t>~106 </a:t>
            </a:r>
            <a:r>
              <a:rPr lang="en-US" b="1" dirty="0" err="1">
                <a:solidFill>
                  <a:srgbClr val="0D0D0D"/>
                </a:solidFill>
                <a:latin typeface="KaTeX_Main"/>
              </a:rPr>
              <a:t>fmol</a:t>
            </a:r>
            <a:r>
              <a:rPr lang="en-US" b="1" dirty="0">
                <a:solidFill>
                  <a:srgbClr val="0D0D0D"/>
                </a:solidFill>
                <a:latin typeface="KaTeX_Main"/>
              </a:rPr>
              <a:t> (femtomoles)</a:t>
            </a:r>
            <a:endParaRPr lang="en-US" b="1" i="0" dirty="0">
              <a:solidFill>
                <a:srgbClr val="0D0D0D"/>
              </a:solidFill>
              <a:effectLst/>
              <a:latin typeface="KaTeX_Main"/>
            </a:endParaRPr>
          </a:p>
          <a:p>
            <a:endParaRPr lang="en-US" b="1" dirty="0"/>
          </a:p>
        </p:txBody>
      </p:sp>
      <p:pic>
        <p:nvPicPr>
          <p:cNvPr id="5" name="Picture 4" descr="A screenshot of a white box&#10;&#10;Description automatically generated">
            <a:extLst>
              <a:ext uri="{FF2B5EF4-FFF2-40B4-BE49-F238E27FC236}">
                <a16:creationId xmlns:a16="http://schemas.microsoft.com/office/drawing/2014/main" id="{360100BE-B449-433A-2B78-E0182D680E75}"/>
              </a:ext>
            </a:extLst>
          </p:cNvPr>
          <p:cNvPicPr>
            <a:picLocks noChangeAspect="1"/>
          </p:cNvPicPr>
          <p:nvPr/>
        </p:nvPicPr>
        <p:blipFill>
          <a:blip r:embed="rId3"/>
          <a:stretch>
            <a:fillRect/>
          </a:stretch>
        </p:blipFill>
        <p:spPr>
          <a:xfrm>
            <a:off x="3321804" y="4432515"/>
            <a:ext cx="3317376" cy="599268"/>
          </a:xfrm>
          <a:prstGeom prst="rect">
            <a:avLst/>
          </a:prstGeom>
        </p:spPr>
      </p:pic>
      <p:pic>
        <p:nvPicPr>
          <p:cNvPr id="7" name="Picture 6" descr="A white rectangular object with red arrows and black squares&#10;&#10;Description automatically generated with medium confidence">
            <a:extLst>
              <a:ext uri="{FF2B5EF4-FFF2-40B4-BE49-F238E27FC236}">
                <a16:creationId xmlns:a16="http://schemas.microsoft.com/office/drawing/2014/main" id="{18D09582-B620-01CD-FC1B-A77F966196F2}"/>
              </a:ext>
            </a:extLst>
          </p:cNvPr>
          <p:cNvPicPr>
            <a:picLocks noChangeAspect="1"/>
          </p:cNvPicPr>
          <p:nvPr/>
        </p:nvPicPr>
        <p:blipFill>
          <a:blip r:embed="rId4"/>
          <a:stretch>
            <a:fillRect/>
          </a:stretch>
        </p:blipFill>
        <p:spPr>
          <a:xfrm>
            <a:off x="9440773" y="5166101"/>
            <a:ext cx="2266689" cy="351295"/>
          </a:xfrm>
          <a:prstGeom prst="rect">
            <a:avLst/>
          </a:prstGeom>
        </p:spPr>
      </p:pic>
    </p:spTree>
    <p:extLst>
      <p:ext uri="{BB962C8B-B14F-4D97-AF65-F5344CB8AC3E}">
        <p14:creationId xmlns:p14="http://schemas.microsoft.com/office/powerpoint/2010/main" val="882118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26A9E-E5EF-FFB1-D8DB-793643A99E7B}"/>
              </a:ext>
            </a:extLst>
          </p:cNvPr>
          <p:cNvSpPr>
            <a:spLocks noGrp="1"/>
          </p:cNvSpPr>
          <p:nvPr>
            <p:ph type="title"/>
          </p:nvPr>
        </p:nvSpPr>
        <p:spPr/>
        <p:txBody>
          <a:bodyPr/>
          <a:lstStyle/>
          <a:p>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6FCC1E44-7081-1411-6F02-219A9310B884}"/>
              </a:ext>
            </a:extLst>
          </p:cNvPr>
          <p:cNvPicPr>
            <a:picLocks noGrp="1" noChangeAspect="1"/>
          </p:cNvPicPr>
          <p:nvPr>
            <p:ph idx="1"/>
          </p:nvPr>
        </p:nvPicPr>
        <p:blipFill>
          <a:blip r:embed="rId2"/>
          <a:stretch>
            <a:fillRect/>
          </a:stretch>
        </p:blipFill>
        <p:spPr>
          <a:xfrm>
            <a:off x="365583" y="365125"/>
            <a:ext cx="6718352" cy="4351338"/>
          </a:xfrm>
        </p:spPr>
      </p:pic>
      <p:sp>
        <p:nvSpPr>
          <p:cNvPr id="7" name="TextBox 6">
            <a:extLst>
              <a:ext uri="{FF2B5EF4-FFF2-40B4-BE49-F238E27FC236}">
                <a16:creationId xmlns:a16="http://schemas.microsoft.com/office/drawing/2014/main" id="{867627C2-1944-ECC0-645D-13EDC9173337}"/>
              </a:ext>
            </a:extLst>
          </p:cNvPr>
          <p:cNvSpPr txBox="1"/>
          <p:nvPr/>
        </p:nvSpPr>
        <p:spPr>
          <a:xfrm>
            <a:off x="1778431" y="5572954"/>
            <a:ext cx="6098582" cy="369332"/>
          </a:xfrm>
          <a:prstGeom prst="rect">
            <a:avLst/>
          </a:prstGeom>
          <a:noFill/>
        </p:spPr>
        <p:txBody>
          <a:bodyPr wrap="square">
            <a:spAutoFit/>
          </a:bodyPr>
          <a:lstStyle/>
          <a:p>
            <a:r>
              <a:rPr lang="en-US" dirty="0">
                <a:hlinkClick r:id="rId3"/>
              </a:rPr>
              <a:t>https://artic.network/rampart</a:t>
            </a:r>
            <a:r>
              <a:rPr lang="en-US" dirty="0"/>
              <a:t> </a:t>
            </a:r>
          </a:p>
        </p:txBody>
      </p:sp>
    </p:spTree>
    <p:extLst>
      <p:ext uri="{BB962C8B-B14F-4D97-AF65-F5344CB8AC3E}">
        <p14:creationId xmlns:p14="http://schemas.microsoft.com/office/powerpoint/2010/main" val="37154388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F9681-2D4C-EA2D-0AB6-FF66F52E7613}"/>
              </a:ext>
            </a:extLst>
          </p:cNvPr>
          <p:cNvSpPr>
            <a:spLocks noGrp="1"/>
          </p:cNvSpPr>
          <p:nvPr>
            <p:ph type="title"/>
          </p:nvPr>
        </p:nvSpPr>
        <p:spPr/>
        <p:txBody>
          <a:bodyPr/>
          <a:lstStyle/>
          <a:p>
            <a:r>
              <a:rPr lang="en-US" dirty="0"/>
              <a:t>Estimating required coverage</a:t>
            </a:r>
          </a:p>
        </p:txBody>
      </p:sp>
      <p:sp>
        <p:nvSpPr>
          <p:cNvPr id="3" name="Content Placeholder 2">
            <a:extLst>
              <a:ext uri="{FF2B5EF4-FFF2-40B4-BE49-F238E27FC236}">
                <a16:creationId xmlns:a16="http://schemas.microsoft.com/office/drawing/2014/main" id="{E6C61DCB-6FB5-C9B8-745E-7211C1400228}"/>
              </a:ext>
            </a:extLst>
          </p:cNvPr>
          <p:cNvSpPr>
            <a:spLocks noGrp="1"/>
          </p:cNvSpPr>
          <p:nvPr>
            <p:ph idx="1"/>
          </p:nvPr>
        </p:nvSpPr>
        <p:spPr/>
        <p:txBody>
          <a:bodyPr>
            <a:normAutofit fontScale="92500" lnSpcReduction="20000"/>
          </a:bodyPr>
          <a:lstStyle/>
          <a:p>
            <a:pPr marL="0" indent="0">
              <a:buNone/>
            </a:pPr>
            <a:r>
              <a:rPr lang="en-US" b="1" dirty="0"/>
              <a:t>C = LN / G </a:t>
            </a:r>
          </a:p>
          <a:p>
            <a:pPr marL="0" indent="0">
              <a:buNone/>
            </a:pPr>
            <a:r>
              <a:rPr lang="en-US" dirty="0"/>
              <a:t>C stands for coverage</a:t>
            </a:r>
          </a:p>
          <a:p>
            <a:pPr marL="0" indent="0">
              <a:buNone/>
            </a:pPr>
            <a:r>
              <a:rPr lang="en-US" dirty="0"/>
              <a:t>G is the haploid genome length</a:t>
            </a:r>
          </a:p>
          <a:p>
            <a:pPr marL="0" indent="0">
              <a:buNone/>
            </a:pPr>
            <a:r>
              <a:rPr lang="en-US" dirty="0"/>
              <a:t>L is the read length</a:t>
            </a:r>
          </a:p>
          <a:p>
            <a:pPr marL="0" indent="0">
              <a:buNone/>
            </a:pPr>
            <a:r>
              <a:rPr lang="en-US" dirty="0"/>
              <a:t>N is the number of reads</a:t>
            </a:r>
          </a:p>
          <a:p>
            <a:pPr marL="0" indent="0">
              <a:buNone/>
            </a:pPr>
            <a:endParaRPr lang="en-US" dirty="0"/>
          </a:p>
          <a:p>
            <a:pPr marL="0" indent="0">
              <a:buNone/>
            </a:pPr>
            <a:r>
              <a:rPr lang="en-US" dirty="0"/>
              <a:t>So if I want to get 100X coverage of rabies genome</a:t>
            </a:r>
          </a:p>
          <a:p>
            <a:pPr marL="0" indent="0">
              <a:buNone/>
            </a:pPr>
            <a:r>
              <a:rPr lang="en-US" dirty="0"/>
              <a:t>100= 400xN / 12000</a:t>
            </a:r>
          </a:p>
          <a:p>
            <a:pPr marL="0" indent="0">
              <a:buNone/>
            </a:pPr>
            <a:r>
              <a:rPr lang="en-US" dirty="0"/>
              <a:t>N=3000 reads</a:t>
            </a:r>
          </a:p>
          <a:p>
            <a:pPr marL="0" indent="0">
              <a:buNone/>
            </a:pPr>
            <a:r>
              <a:rPr lang="en-US" dirty="0"/>
              <a:t>However…. </a:t>
            </a:r>
          </a:p>
        </p:txBody>
      </p:sp>
    </p:spTree>
    <p:extLst>
      <p:ext uri="{BB962C8B-B14F-4D97-AF65-F5344CB8AC3E}">
        <p14:creationId xmlns:p14="http://schemas.microsoft.com/office/powerpoint/2010/main" val="300208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AFA1C-DE21-28B6-63A7-C90FF77E6809}"/>
              </a:ext>
            </a:extLst>
          </p:cNvPr>
          <p:cNvSpPr>
            <a:spLocks noGrp="1"/>
          </p:cNvSpPr>
          <p:nvPr>
            <p:ph type="title"/>
          </p:nvPr>
        </p:nvSpPr>
        <p:spPr/>
        <p:txBody>
          <a:bodyPr/>
          <a:lstStyle/>
          <a:p>
            <a:r>
              <a:rPr lang="en-US" dirty="0"/>
              <a:t>Variation between and within samples</a:t>
            </a:r>
          </a:p>
        </p:txBody>
      </p:sp>
      <p:pic>
        <p:nvPicPr>
          <p:cNvPr id="5" name="Content Placeholder 4" descr="A screen shot of a computer&#10;&#10;Description automatically generated">
            <a:extLst>
              <a:ext uri="{FF2B5EF4-FFF2-40B4-BE49-F238E27FC236}">
                <a16:creationId xmlns:a16="http://schemas.microsoft.com/office/drawing/2014/main" id="{F1F0491C-E8A9-47A1-A384-D10F18B40033}"/>
              </a:ext>
            </a:extLst>
          </p:cNvPr>
          <p:cNvPicPr>
            <a:picLocks noGrp="1" noChangeAspect="1"/>
          </p:cNvPicPr>
          <p:nvPr>
            <p:ph idx="1"/>
          </p:nvPr>
        </p:nvPicPr>
        <p:blipFill>
          <a:blip r:embed="rId2"/>
          <a:stretch>
            <a:fillRect/>
          </a:stretch>
        </p:blipFill>
        <p:spPr>
          <a:xfrm>
            <a:off x="2606173" y="2011605"/>
            <a:ext cx="5801784" cy="4351338"/>
          </a:xfrm>
        </p:spPr>
      </p:pic>
    </p:spTree>
    <p:extLst>
      <p:ext uri="{BB962C8B-B14F-4D97-AF65-F5344CB8AC3E}">
        <p14:creationId xmlns:p14="http://schemas.microsoft.com/office/powerpoint/2010/main" val="25167089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67075E-9463-2A35-A6D7-BD23AFCC9487}"/>
              </a:ext>
            </a:extLst>
          </p:cNvPr>
          <p:cNvSpPr>
            <a:spLocks noGrp="1"/>
          </p:cNvSpPr>
          <p:nvPr>
            <p:ph type="title"/>
          </p:nvPr>
        </p:nvSpPr>
        <p:spPr>
          <a:xfrm>
            <a:off x="1171074" y="1396686"/>
            <a:ext cx="3240506" cy="4064628"/>
          </a:xfrm>
        </p:spPr>
        <p:txBody>
          <a:bodyPr>
            <a:normAutofit/>
          </a:bodyPr>
          <a:lstStyle/>
          <a:p>
            <a:r>
              <a:rPr lang="en-US">
                <a:solidFill>
                  <a:srgbClr val="FFFFFF"/>
                </a:solidFill>
              </a:rPr>
              <a:t>What is the total output from a MinION flowcell?</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7B23BC3E-AAE2-064F-CEAE-2AF393276C57}"/>
              </a:ext>
            </a:extLst>
          </p:cNvPr>
          <p:cNvSpPr>
            <a:spLocks noGrp="1"/>
          </p:cNvSpPr>
          <p:nvPr>
            <p:ph idx="1"/>
          </p:nvPr>
        </p:nvSpPr>
        <p:spPr>
          <a:xfrm>
            <a:off x="5370153" y="1526033"/>
            <a:ext cx="5536397" cy="3935281"/>
          </a:xfrm>
        </p:spPr>
        <p:txBody>
          <a:bodyPr>
            <a:normAutofit/>
          </a:bodyPr>
          <a:lstStyle/>
          <a:p>
            <a:r>
              <a:rPr lang="en-US" b="0" i="0" dirty="0">
                <a:effectLst/>
                <a:latin typeface="HelveticaNeueLT"/>
              </a:rPr>
              <a:t>50 GB is a theoretical maximum yield</a:t>
            </a:r>
          </a:p>
          <a:p>
            <a:pPr lvl="1"/>
            <a:r>
              <a:rPr lang="en-US" b="1" i="1" dirty="0">
                <a:latin typeface="HelveticaNeueLT"/>
              </a:rPr>
              <a:t>H</a:t>
            </a:r>
            <a:r>
              <a:rPr lang="en-US" b="1" i="1" dirty="0">
                <a:effectLst/>
                <a:latin typeface="HelveticaNeueLT"/>
              </a:rPr>
              <a:t>ighly unlikely to reach</a:t>
            </a:r>
          </a:p>
          <a:p>
            <a:r>
              <a:rPr lang="en-US" dirty="0">
                <a:latin typeface="HelveticaNeueLT"/>
              </a:rPr>
              <a:t>Forums suggest </a:t>
            </a:r>
            <a:r>
              <a:rPr lang="en-US" dirty="0">
                <a:effectLst/>
                <a:latin typeface="HelveticaNeueLT"/>
              </a:rPr>
              <a:t>about 5-15 GB per run </a:t>
            </a:r>
          </a:p>
          <a:p>
            <a:endParaRPr lang="en-US" b="1" i="1" dirty="0">
              <a:effectLst/>
              <a:latin typeface="HelveticaNeueLT"/>
            </a:endParaRPr>
          </a:p>
        </p:txBody>
      </p:sp>
    </p:spTree>
    <p:extLst>
      <p:ext uri="{BB962C8B-B14F-4D97-AF65-F5344CB8AC3E}">
        <p14:creationId xmlns:p14="http://schemas.microsoft.com/office/powerpoint/2010/main" val="13264671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07CBB7-A517-2017-E48F-FA93B1C5B0A9}"/>
              </a:ext>
            </a:extLst>
          </p:cNvPr>
          <p:cNvSpPr>
            <a:spLocks noGrp="1"/>
          </p:cNvSpPr>
          <p:nvPr>
            <p:ph type="title"/>
          </p:nvPr>
        </p:nvSpPr>
        <p:spPr>
          <a:xfrm>
            <a:off x="838201" y="345810"/>
            <a:ext cx="5120561" cy="1325563"/>
          </a:xfrm>
        </p:spPr>
        <p:txBody>
          <a:bodyPr>
            <a:normAutofit/>
          </a:bodyPr>
          <a:lstStyle/>
          <a:p>
            <a:r>
              <a:rPr lang="en-US" dirty="0"/>
              <a:t>Lab-on-an-</a:t>
            </a:r>
            <a:r>
              <a:rPr lang="en-US" dirty="0" err="1"/>
              <a:t>ssd</a:t>
            </a:r>
            <a:r>
              <a:rPr lang="en-US" dirty="0"/>
              <a:t> (</a:t>
            </a:r>
            <a:r>
              <a:rPr lang="en-US" i="1"/>
              <a:t>RAGE-on-an-</a:t>
            </a:r>
            <a:r>
              <a:rPr lang="en-US" i="1" err="1"/>
              <a:t>ssd</a:t>
            </a:r>
            <a:r>
              <a:rPr lang="en-US" dirty="0"/>
              <a:t>)</a:t>
            </a:r>
          </a:p>
        </p:txBody>
      </p:sp>
      <p:sp>
        <p:nvSpPr>
          <p:cNvPr id="3" name="Content Placeholder 2">
            <a:extLst>
              <a:ext uri="{FF2B5EF4-FFF2-40B4-BE49-F238E27FC236}">
                <a16:creationId xmlns:a16="http://schemas.microsoft.com/office/drawing/2014/main" id="{247D2CE8-E793-2B38-D25B-48B5A07F6EB8}"/>
              </a:ext>
            </a:extLst>
          </p:cNvPr>
          <p:cNvSpPr>
            <a:spLocks noGrp="1"/>
          </p:cNvSpPr>
          <p:nvPr>
            <p:ph idx="1"/>
          </p:nvPr>
        </p:nvSpPr>
        <p:spPr>
          <a:xfrm>
            <a:off x="838201" y="1825625"/>
            <a:ext cx="5092194" cy="4351338"/>
          </a:xfrm>
        </p:spPr>
        <p:txBody>
          <a:bodyPr>
            <a:normAutofit/>
          </a:bodyPr>
          <a:lstStyle/>
          <a:p>
            <a:r>
              <a:rPr lang="en-US" dirty="0"/>
              <a:t>Think of it as a </a:t>
            </a:r>
            <a:r>
              <a:rPr lang="en-US" b="1" dirty="0"/>
              <a:t>computer on a </a:t>
            </a:r>
            <a:r>
              <a:rPr lang="en-US" b="1" dirty="0" err="1"/>
              <a:t>usb</a:t>
            </a:r>
            <a:r>
              <a:rPr lang="en-US" b="1" dirty="0"/>
              <a:t> </a:t>
            </a:r>
            <a:r>
              <a:rPr lang="en-US" b="1" dirty="0" err="1"/>
              <a:t>harddrive</a:t>
            </a:r>
            <a:endParaRPr lang="en-US" b="1" dirty="0"/>
          </a:p>
          <a:p>
            <a:r>
              <a:rPr lang="en-US" b="1" dirty="0"/>
              <a:t>Plug and play</a:t>
            </a:r>
          </a:p>
          <a:p>
            <a:r>
              <a:rPr lang="en-US" dirty="0"/>
              <a:t>An Ubuntu operating system (Linux)</a:t>
            </a:r>
          </a:p>
          <a:p>
            <a:r>
              <a:rPr lang="en-US" dirty="0"/>
              <a:t>Pre-installed software for sequencing and associated bioinformatics</a:t>
            </a:r>
          </a:p>
        </p:txBody>
      </p:sp>
      <p:sp>
        <p:nvSpPr>
          <p:cNvPr id="1035" name="Oval 1034">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026" name="Picture 2" descr="MinKNOW – Apps on Google Play">
            <a:extLst>
              <a:ext uri="{FF2B5EF4-FFF2-40B4-BE49-F238E27FC236}">
                <a16:creationId xmlns:a16="http://schemas.microsoft.com/office/drawing/2014/main" id="{B725FE61-AC9D-F14A-20CD-DE538E247C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740"/>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sp>
        <p:nvSpPr>
          <p:cNvPr id="1037" name="Arc 1036">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1028" name="Picture 4" descr="Tablet - graphical viewer for next generation sequence assemblies and  alignments - LinuxLinks">
            <a:extLst>
              <a:ext uri="{FF2B5EF4-FFF2-40B4-BE49-F238E27FC236}">
                <a16:creationId xmlns:a16="http://schemas.microsoft.com/office/drawing/2014/main" id="{0B89C44C-0BEF-BD95-B598-6DDCB6A583D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993" r="14266" b="-1"/>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3809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graph&#10;&#10;Description automatically generated">
            <a:extLst>
              <a:ext uri="{FF2B5EF4-FFF2-40B4-BE49-F238E27FC236}">
                <a16:creationId xmlns:a16="http://schemas.microsoft.com/office/drawing/2014/main" id="{83D94758-DA6A-269A-1C0D-50D791CFF3F3}"/>
              </a:ext>
            </a:extLst>
          </p:cNvPr>
          <p:cNvPicPr>
            <a:picLocks noChangeAspect="1"/>
          </p:cNvPicPr>
          <p:nvPr/>
        </p:nvPicPr>
        <p:blipFill rotWithShape="1">
          <a:blip r:embed="rId2"/>
          <a:srcRect l="5318" r="1270" b="-1"/>
          <a:stretch/>
        </p:blipFill>
        <p:spPr>
          <a:xfrm>
            <a:off x="2522356" y="10"/>
            <a:ext cx="9669642" cy="6857990"/>
          </a:xfrm>
          <a:prstGeom prst="rect">
            <a:avLst/>
          </a:prstGeom>
        </p:spPr>
      </p:pic>
      <p:sp>
        <p:nvSpPr>
          <p:cNvPr id="25" name="Rectangle 2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EB5CEA2-CEBA-F380-0537-97B0296D75DA}"/>
              </a:ext>
            </a:extLst>
          </p:cNvPr>
          <p:cNvSpPr>
            <a:spLocks noGrp="1"/>
          </p:cNvSpPr>
          <p:nvPr>
            <p:ph type="title"/>
          </p:nvPr>
        </p:nvSpPr>
        <p:spPr>
          <a:xfrm>
            <a:off x="838200" y="365125"/>
            <a:ext cx="3822189" cy="1899912"/>
          </a:xfrm>
        </p:spPr>
        <p:txBody>
          <a:bodyPr>
            <a:normAutofit/>
          </a:bodyPr>
          <a:lstStyle/>
          <a:p>
            <a:r>
              <a:rPr lang="en-US" sz="4000" dirty="0"/>
              <a:t>Nanopore sequencing</a:t>
            </a:r>
          </a:p>
        </p:txBody>
      </p:sp>
      <p:sp>
        <p:nvSpPr>
          <p:cNvPr id="3" name="Content Placeholder 2">
            <a:extLst>
              <a:ext uri="{FF2B5EF4-FFF2-40B4-BE49-F238E27FC236}">
                <a16:creationId xmlns:a16="http://schemas.microsoft.com/office/drawing/2014/main" id="{11D7C4DF-16DD-FE47-F51D-C38CA47461F1}"/>
              </a:ext>
            </a:extLst>
          </p:cNvPr>
          <p:cNvSpPr>
            <a:spLocks noGrp="1"/>
          </p:cNvSpPr>
          <p:nvPr>
            <p:ph idx="1"/>
          </p:nvPr>
        </p:nvSpPr>
        <p:spPr>
          <a:xfrm>
            <a:off x="838200" y="2434201"/>
            <a:ext cx="5407612" cy="3742762"/>
          </a:xfrm>
        </p:spPr>
        <p:txBody>
          <a:bodyPr>
            <a:normAutofit/>
          </a:bodyPr>
          <a:lstStyle/>
          <a:p>
            <a:r>
              <a:rPr lang="en-US" sz="2000" dirty="0"/>
              <a:t>The group collectively prepared a library!</a:t>
            </a:r>
          </a:p>
          <a:p>
            <a:pPr lvl="1"/>
            <a:r>
              <a:rPr lang="en-US" sz="2000" dirty="0"/>
              <a:t>16 positive samples</a:t>
            </a:r>
          </a:p>
          <a:p>
            <a:pPr lvl="1"/>
            <a:r>
              <a:rPr lang="en-US" sz="2000" dirty="0"/>
              <a:t>4 negative controls</a:t>
            </a:r>
          </a:p>
          <a:p>
            <a:pPr lvl="1"/>
            <a:r>
              <a:rPr lang="en-US" sz="2000" dirty="0"/>
              <a:t>20 barcodes (NBD 1-20)</a:t>
            </a:r>
          </a:p>
          <a:p>
            <a:r>
              <a:rPr lang="en-US" sz="2000" dirty="0" err="1"/>
              <a:t>Flowcell</a:t>
            </a:r>
            <a:r>
              <a:rPr lang="en-US" sz="2000" dirty="0"/>
              <a:t> check was good (1414 pores)</a:t>
            </a:r>
          </a:p>
          <a:p>
            <a:pPr lvl="1"/>
            <a:r>
              <a:rPr lang="en-US" sz="2000" dirty="0"/>
              <a:t>Compared to 1431 at warranty QC (performed 1/02/2024)</a:t>
            </a:r>
          </a:p>
          <a:p>
            <a:r>
              <a:rPr lang="en-US" sz="2000" dirty="0"/>
              <a:t>Run with live </a:t>
            </a:r>
            <a:r>
              <a:rPr lang="en-US" sz="2000" dirty="0" err="1"/>
              <a:t>basecalling</a:t>
            </a:r>
            <a:endParaRPr lang="en-US" sz="2000" dirty="0"/>
          </a:p>
          <a:p>
            <a:endParaRPr lang="en-US" sz="2000" dirty="0"/>
          </a:p>
        </p:txBody>
      </p:sp>
    </p:spTree>
    <p:extLst>
      <p:ext uri="{BB962C8B-B14F-4D97-AF65-F5344CB8AC3E}">
        <p14:creationId xmlns:p14="http://schemas.microsoft.com/office/powerpoint/2010/main" val="4064284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237ED-132D-EFB0-9A87-5DDEE737C742}"/>
              </a:ext>
            </a:extLst>
          </p:cNvPr>
          <p:cNvSpPr>
            <a:spLocks noGrp="1"/>
          </p:cNvSpPr>
          <p:nvPr>
            <p:ph type="title"/>
          </p:nvPr>
        </p:nvSpPr>
        <p:spPr/>
        <p:txBody>
          <a:bodyPr/>
          <a:lstStyle/>
          <a:p>
            <a:r>
              <a:rPr lang="en-US" dirty="0"/>
              <a:t>Problems/changes during prep</a:t>
            </a:r>
          </a:p>
        </p:txBody>
      </p:sp>
      <p:sp>
        <p:nvSpPr>
          <p:cNvPr id="3" name="Content Placeholder 2">
            <a:extLst>
              <a:ext uri="{FF2B5EF4-FFF2-40B4-BE49-F238E27FC236}">
                <a16:creationId xmlns:a16="http://schemas.microsoft.com/office/drawing/2014/main" id="{C0094035-F45F-8C5F-DCF4-6966A0C28DEA}"/>
              </a:ext>
            </a:extLst>
          </p:cNvPr>
          <p:cNvSpPr>
            <a:spLocks noGrp="1"/>
          </p:cNvSpPr>
          <p:nvPr>
            <p:ph idx="1"/>
          </p:nvPr>
        </p:nvSpPr>
        <p:spPr/>
        <p:txBody>
          <a:bodyPr/>
          <a:lstStyle/>
          <a:p>
            <a:r>
              <a:rPr lang="en-US" dirty="0"/>
              <a:t>QC check failed with an error because </a:t>
            </a:r>
            <a:r>
              <a:rPr lang="en-US" dirty="0" err="1"/>
              <a:t>wifi</a:t>
            </a:r>
            <a:r>
              <a:rPr lang="en-US" dirty="0"/>
              <a:t> not connected</a:t>
            </a:r>
          </a:p>
          <a:p>
            <a:pPr lvl="1"/>
            <a:r>
              <a:rPr lang="en-US" i="1" u="sng" dirty="0"/>
              <a:t>Can</a:t>
            </a:r>
            <a:r>
              <a:rPr lang="en-US" dirty="0"/>
              <a:t> make </a:t>
            </a:r>
            <a:r>
              <a:rPr lang="en-US" dirty="0" err="1"/>
              <a:t>MinKNOW</a:t>
            </a:r>
            <a:r>
              <a:rPr lang="en-US" dirty="0"/>
              <a:t> run offline</a:t>
            </a:r>
          </a:p>
          <a:p>
            <a:pPr lvl="1"/>
            <a:r>
              <a:rPr lang="en-US" dirty="0"/>
              <a:t>Or only need connection for start of a run</a:t>
            </a:r>
          </a:p>
          <a:p>
            <a:r>
              <a:rPr lang="en-US" dirty="0"/>
              <a:t>We didn’t pack enough Short Fragment Buffer (SFB)</a:t>
            </a:r>
          </a:p>
          <a:p>
            <a:pPr lvl="1"/>
            <a:r>
              <a:rPr lang="en-US" dirty="0"/>
              <a:t>We used a lower volume (125 instead of 250ul)</a:t>
            </a:r>
          </a:p>
          <a:p>
            <a:r>
              <a:rPr lang="en-US" dirty="0"/>
              <a:t>Some problems with small volumes</a:t>
            </a:r>
          </a:p>
          <a:p>
            <a:pPr lvl="1"/>
            <a:r>
              <a:rPr lang="en-US" dirty="0"/>
              <a:t>Barcode volumes were small and hard to pipette (another aliquot provided)</a:t>
            </a:r>
          </a:p>
          <a:p>
            <a:endParaRPr lang="en-US" dirty="0"/>
          </a:p>
          <a:p>
            <a:pPr lvl="1"/>
            <a:endParaRPr lang="en-US" dirty="0"/>
          </a:p>
          <a:p>
            <a:endParaRPr lang="en-US" i="1" u="sng" dirty="0"/>
          </a:p>
        </p:txBody>
      </p:sp>
    </p:spTree>
    <p:extLst>
      <p:ext uri="{BB962C8B-B14F-4D97-AF65-F5344CB8AC3E}">
        <p14:creationId xmlns:p14="http://schemas.microsoft.com/office/powerpoint/2010/main" val="3479270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BA6172-E7F1-4F4E-3DF3-0EDCFA867252}"/>
              </a:ext>
            </a:extLst>
          </p:cNvPr>
          <p:cNvSpPr>
            <a:spLocks noGrp="1"/>
          </p:cNvSpPr>
          <p:nvPr>
            <p:ph type="title"/>
          </p:nvPr>
        </p:nvSpPr>
        <p:spPr>
          <a:xfrm>
            <a:off x="838200" y="459863"/>
            <a:ext cx="10515600" cy="1004594"/>
          </a:xfrm>
        </p:spPr>
        <p:txBody>
          <a:bodyPr>
            <a:normAutofit/>
          </a:bodyPr>
          <a:lstStyle/>
          <a:p>
            <a:pPr algn="ctr"/>
            <a:r>
              <a:rPr lang="en-US">
                <a:solidFill>
                  <a:srgbClr val="FFFFFF"/>
                </a:solidFill>
              </a:rPr>
              <a:t>Run metrics</a:t>
            </a:r>
          </a:p>
        </p:txBody>
      </p:sp>
      <p:sp>
        <p:nvSpPr>
          <p:cNvPr id="11" name="Rectangle: Rounded Corners 10">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F304BD2A-0CD6-43DE-F610-AFD71CFD52B1}"/>
              </a:ext>
            </a:extLst>
          </p:cNvPr>
          <p:cNvGraphicFramePr>
            <a:graphicFrameLocks noGrp="1"/>
          </p:cNvGraphicFramePr>
          <p:nvPr>
            <p:ph idx="1"/>
            <p:extLst>
              <p:ext uri="{D42A27DB-BD31-4B8C-83A1-F6EECF244321}">
                <p14:modId xmlns:p14="http://schemas.microsoft.com/office/powerpoint/2010/main" val="436185855"/>
              </p:ext>
            </p:extLst>
          </p:nvPr>
        </p:nvGraphicFramePr>
        <p:xfrm>
          <a:off x="838200" y="180091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69408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8DA11-E30A-4F61-C2E0-AA7AF6A86D04}"/>
              </a:ext>
            </a:extLst>
          </p:cNvPr>
          <p:cNvSpPr>
            <a:spLocks noGrp="1"/>
          </p:cNvSpPr>
          <p:nvPr>
            <p:ph type="title"/>
          </p:nvPr>
        </p:nvSpPr>
        <p:spPr/>
        <p:txBody>
          <a:bodyPr/>
          <a:lstStyle/>
          <a:p>
            <a:endParaRPr lang="en-US"/>
          </a:p>
        </p:txBody>
      </p:sp>
      <p:pic>
        <p:nvPicPr>
          <p:cNvPr id="5" name="Content Placeholder 4" descr="A computer screen with graphs and charts&#10;&#10;Description automatically generated">
            <a:extLst>
              <a:ext uri="{FF2B5EF4-FFF2-40B4-BE49-F238E27FC236}">
                <a16:creationId xmlns:a16="http://schemas.microsoft.com/office/drawing/2014/main" id="{A636B6D2-D9A3-4600-800D-DC6DAF72475D}"/>
              </a:ext>
            </a:extLst>
          </p:cNvPr>
          <p:cNvPicPr>
            <a:picLocks noGrp="1" noChangeAspect="1"/>
          </p:cNvPicPr>
          <p:nvPr>
            <p:ph idx="1"/>
          </p:nvPr>
        </p:nvPicPr>
        <p:blipFill rotWithShape="1">
          <a:blip r:embed="rId3"/>
          <a:srcRect l="563" t="18356" r="1491" b="8549"/>
          <a:stretch/>
        </p:blipFill>
        <p:spPr>
          <a:xfrm>
            <a:off x="309966" y="123986"/>
            <a:ext cx="11882034" cy="6650520"/>
          </a:xfrm>
        </p:spPr>
      </p:pic>
      <p:cxnSp>
        <p:nvCxnSpPr>
          <p:cNvPr id="7" name="Straight Arrow Connector 6">
            <a:extLst>
              <a:ext uri="{FF2B5EF4-FFF2-40B4-BE49-F238E27FC236}">
                <a16:creationId xmlns:a16="http://schemas.microsoft.com/office/drawing/2014/main" id="{F434C66C-3C4B-028B-93F6-29D9690155D8}"/>
              </a:ext>
            </a:extLst>
          </p:cNvPr>
          <p:cNvCxnSpPr/>
          <p:nvPr/>
        </p:nvCxnSpPr>
        <p:spPr>
          <a:xfrm>
            <a:off x="7594169" y="3429000"/>
            <a:ext cx="1766807" cy="120499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E4363D3-B8B9-F277-FDE6-F7A8DEE71FC5}"/>
              </a:ext>
            </a:extLst>
          </p:cNvPr>
          <p:cNvSpPr txBox="1"/>
          <p:nvPr/>
        </p:nvSpPr>
        <p:spPr>
          <a:xfrm>
            <a:off x="6421465" y="3244334"/>
            <a:ext cx="1036694" cy="369332"/>
          </a:xfrm>
          <a:prstGeom prst="rect">
            <a:avLst/>
          </a:prstGeom>
          <a:solidFill>
            <a:schemeClr val="bg1"/>
          </a:solidFill>
        </p:spPr>
        <p:txBody>
          <a:bodyPr wrap="none" rtlCol="0">
            <a:spAutoFit/>
          </a:bodyPr>
          <a:lstStyle/>
          <a:p>
            <a:r>
              <a:rPr lang="en-US" b="1" dirty="0">
                <a:solidFill>
                  <a:srgbClr val="FF0000"/>
                </a:solidFill>
              </a:rPr>
              <a:t>PLATEAU</a:t>
            </a:r>
          </a:p>
        </p:txBody>
      </p:sp>
    </p:spTree>
    <p:extLst>
      <p:ext uri="{BB962C8B-B14F-4D97-AF65-F5344CB8AC3E}">
        <p14:creationId xmlns:p14="http://schemas.microsoft.com/office/powerpoint/2010/main" val="755504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31629-862F-650F-5ADD-C656851EBEB5}"/>
              </a:ext>
            </a:extLst>
          </p:cNvPr>
          <p:cNvSpPr>
            <a:spLocks noGrp="1"/>
          </p:cNvSpPr>
          <p:nvPr>
            <p:ph type="title"/>
          </p:nvPr>
        </p:nvSpPr>
        <p:spPr>
          <a:xfrm>
            <a:off x="838200" y="459863"/>
            <a:ext cx="10515600" cy="1004594"/>
          </a:xfrm>
        </p:spPr>
        <p:txBody>
          <a:bodyPr>
            <a:normAutofit/>
          </a:bodyPr>
          <a:lstStyle/>
          <a:p>
            <a:pPr algn="ctr"/>
            <a:r>
              <a:rPr lang="en-US">
                <a:solidFill>
                  <a:srgbClr val="FFFFFF"/>
                </a:solidFill>
              </a:rPr>
              <a:t>What happened after the run?</a:t>
            </a:r>
          </a:p>
        </p:txBody>
      </p:sp>
      <p:sp>
        <p:nvSpPr>
          <p:cNvPr id="11" name="Rectangle: Rounded Corners 10">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9E6038DF-A414-CEE3-7367-C48647D26AA7}"/>
              </a:ext>
            </a:extLst>
          </p:cNvPr>
          <p:cNvGraphicFramePr>
            <a:graphicFrameLocks noGrp="1"/>
          </p:cNvGraphicFramePr>
          <p:nvPr>
            <p:ph idx="1"/>
            <p:extLst>
              <p:ext uri="{D42A27DB-BD31-4B8C-83A1-F6EECF244321}">
                <p14:modId xmlns:p14="http://schemas.microsoft.com/office/powerpoint/2010/main" val="510910158"/>
              </p:ext>
            </p:extLst>
          </p:nvPr>
        </p:nvGraphicFramePr>
        <p:xfrm>
          <a:off x="838200" y="1800911"/>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8965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C1671F3-E10D-1DE8-5351-A0989A1E578D}"/>
              </a:ext>
            </a:extLst>
          </p:cNvPr>
          <p:cNvSpPr>
            <a:spLocks noGrp="1"/>
          </p:cNvSpPr>
          <p:nvPr>
            <p:ph type="title"/>
          </p:nvPr>
        </p:nvSpPr>
        <p:spPr>
          <a:xfrm>
            <a:off x="841248" y="256032"/>
            <a:ext cx="10506456" cy="1014984"/>
          </a:xfrm>
        </p:spPr>
        <p:txBody>
          <a:bodyPr anchor="b">
            <a:normAutofit/>
          </a:bodyPr>
          <a:lstStyle/>
          <a:p>
            <a:r>
              <a:rPr lang="en-GB" b="1" dirty="0"/>
              <a:t>Calculating Molarity</a:t>
            </a:r>
            <a:endParaRPr lang="en-US" dirty="0"/>
          </a:p>
        </p:txBody>
      </p:sp>
      <p:sp>
        <p:nvSpPr>
          <p:cNvPr id="12" name="Rectangle 11">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6" name="Content Placeholder 2">
            <a:extLst>
              <a:ext uri="{FF2B5EF4-FFF2-40B4-BE49-F238E27FC236}">
                <a16:creationId xmlns:a16="http://schemas.microsoft.com/office/drawing/2014/main" id="{DCEEEBC8-E5AC-8085-7B02-0EF357528E11}"/>
              </a:ext>
            </a:extLst>
          </p:cNvPr>
          <p:cNvGraphicFramePr>
            <a:graphicFrameLocks noGrp="1"/>
          </p:cNvGraphicFramePr>
          <p:nvPr>
            <p:ph idx="1"/>
            <p:extLst>
              <p:ext uri="{D42A27DB-BD31-4B8C-83A1-F6EECF244321}">
                <p14:modId xmlns:p14="http://schemas.microsoft.com/office/powerpoint/2010/main" val="1200857860"/>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17055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07DF46-5686-477F-321D-766F4FAE44BC}"/>
              </a:ext>
            </a:extLst>
          </p:cNvPr>
          <p:cNvSpPr>
            <a:spLocks noGrp="1"/>
          </p:cNvSpPr>
          <p:nvPr>
            <p:ph type="title"/>
          </p:nvPr>
        </p:nvSpPr>
        <p:spPr>
          <a:xfrm>
            <a:off x="841248" y="256032"/>
            <a:ext cx="10506456" cy="1014984"/>
          </a:xfrm>
        </p:spPr>
        <p:txBody>
          <a:bodyPr anchor="b">
            <a:normAutofit/>
          </a:bodyPr>
          <a:lstStyle/>
          <a:p>
            <a:r>
              <a:rPr lang="en-GB" dirty="0"/>
              <a:t>DNA/RNA molarity formula</a:t>
            </a:r>
            <a:endParaRPr lang="en-US" dirty="0"/>
          </a:p>
        </p:txBody>
      </p:sp>
      <p:sp>
        <p:nvSpPr>
          <p:cNvPr id="12" name="Rectangle 11">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25D4C5A0-EE94-D62E-1159-987E93CEB8B9}"/>
              </a:ext>
            </a:extLst>
          </p:cNvPr>
          <p:cNvSpPr>
            <a:spLocks/>
          </p:cNvSpPr>
          <p:nvPr/>
        </p:nvSpPr>
        <p:spPr>
          <a:xfrm>
            <a:off x="838200" y="1929359"/>
            <a:ext cx="10515600" cy="4351338"/>
          </a:xfrm>
          <a:prstGeom prst="rect">
            <a:avLst/>
          </a:prstGeom>
        </p:spPr>
        <p:txBody>
          <a:bodyPr>
            <a:normAutofit/>
          </a:bodyPr>
          <a:lstStyle/>
          <a:p>
            <a:pPr>
              <a:spcAft>
                <a:spcPts val="600"/>
              </a:spcAft>
            </a:pPr>
            <a:r>
              <a:rPr lang="en-GB" sz="1800" b="1" kern="1200">
                <a:solidFill>
                  <a:schemeClr val="tx1"/>
                </a:solidFill>
                <a:latin typeface="+mn-lt"/>
                <a:ea typeface="+mn-ea"/>
                <a:cs typeface="+mn-cs"/>
              </a:rPr>
              <a:t>M = w / MW</a:t>
            </a:r>
          </a:p>
          <a:p>
            <a:pPr>
              <a:spcAft>
                <a:spcPts val="600"/>
              </a:spcAft>
            </a:pPr>
            <a:br>
              <a:rPr lang="en-GB" sz="1800" kern="1200">
                <a:solidFill>
                  <a:schemeClr val="tx1"/>
                </a:solidFill>
                <a:latin typeface="+mn-lt"/>
                <a:ea typeface="+mn-ea"/>
                <a:cs typeface="+mn-cs"/>
              </a:rPr>
            </a:br>
            <a:r>
              <a:rPr lang="en-GB" sz="1800" i="1" kern="1200">
                <a:solidFill>
                  <a:schemeClr val="tx1"/>
                </a:solidFill>
                <a:latin typeface="+mn-lt"/>
                <a:ea typeface="+mn-ea"/>
                <a:cs typeface="+mn-cs"/>
              </a:rPr>
              <a:t>Where:</a:t>
            </a:r>
            <a:br>
              <a:rPr lang="en-GB" sz="1800" kern="1200">
                <a:solidFill>
                  <a:schemeClr val="tx1"/>
                </a:solidFill>
                <a:latin typeface="+mn-lt"/>
                <a:ea typeface="+mn-ea"/>
                <a:cs typeface="+mn-cs"/>
              </a:rPr>
            </a:br>
            <a:r>
              <a:rPr lang="en-GB" sz="1800" kern="1200">
                <a:solidFill>
                  <a:schemeClr val="tx1"/>
                </a:solidFill>
                <a:latin typeface="+mn-lt"/>
                <a:ea typeface="+mn-ea"/>
                <a:cs typeface="+mn-cs"/>
              </a:rPr>
              <a:t>M: DNA molarity, in mol</a:t>
            </a:r>
            <a:br>
              <a:rPr lang="en-GB" sz="1800" kern="1200">
                <a:solidFill>
                  <a:schemeClr val="tx1"/>
                </a:solidFill>
                <a:latin typeface="+mn-lt"/>
                <a:ea typeface="+mn-ea"/>
                <a:cs typeface="+mn-cs"/>
              </a:rPr>
            </a:br>
            <a:r>
              <a:rPr lang="en-GB" sz="1800" kern="1200">
                <a:solidFill>
                  <a:schemeClr val="tx1"/>
                </a:solidFill>
                <a:latin typeface="+mn-lt"/>
                <a:ea typeface="+mn-ea"/>
                <a:cs typeface="+mn-cs"/>
              </a:rPr>
              <a:t>w: DNA weight, in g</a:t>
            </a:r>
            <a:br>
              <a:rPr lang="en-GB" sz="1800" kern="1200">
                <a:solidFill>
                  <a:schemeClr val="tx1"/>
                </a:solidFill>
                <a:latin typeface="+mn-lt"/>
                <a:ea typeface="+mn-ea"/>
                <a:cs typeface="+mn-cs"/>
              </a:rPr>
            </a:br>
            <a:r>
              <a:rPr lang="en-GB" sz="1800" kern="1200">
                <a:solidFill>
                  <a:schemeClr val="tx1"/>
                </a:solidFill>
                <a:latin typeface="+mn-lt"/>
                <a:ea typeface="+mn-ea"/>
                <a:cs typeface="+mn-cs"/>
              </a:rPr>
              <a:t>MW: DNA molecular weight, in g/mol</a:t>
            </a:r>
            <a:br>
              <a:rPr lang="en-GB" sz="1800" kern="1200">
                <a:solidFill>
                  <a:schemeClr val="tx1"/>
                </a:solidFill>
                <a:latin typeface="+mn-lt"/>
                <a:ea typeface="+mn-ea"/>
                <a:cs typeface="+mn-cs"/>
              </a:rPr>
            </a:br>
            <a:br>
              <a:rPr lang="en-GB" sz="1800" kern="1200">
                <a:solidFill>
                  <a:schemeClr val="tx1"/>
                </a:solidFill>
                <a:latin typeface="+mn-lt"/>
                <a:ea typeface="+mn-ea"/>
                <a:cs typeface="+mn-cs"/>
              </a:rPr>
            </a:br>
            <a:r>
              <a:rPr lang="en-GB" sz="1800" i="1" kern="1200">
                <a:solidFill>
                  <a:schemeClr val="tx1"/>
                </a:solidFill>
                <a:latin typeface="+mn-lt"/>
                <a:ea typeface="+mn-ea"/>
                <a:cs typeface="+mn-cs"/>
              </a:rPr>
              <a:t>If only DNA length is given, the molecular weight is calculated as:</a:t>
            </a:r>
          </a:p>
          <a:p>
            <a:pPr>
              <a:spcAft>
                <a:spcPts val="600"/>
              </a:spcAft>
            </a:pPr>
            <a:br>
              <a:rPr lang="en-GB" sz="1800" kern="1200">
                <a:solidFill>
                  <a:schemeClr val="tx1"/>
                </a:solidFill>
                <a:latin typeface="+mn-lt"/>
                <a:ea typeface="+mn-ea"/>
                <a:cs typeface="+mn-cs"/>
              </a:rPr>
            </a:br>
            <a:r>
              <a:rPr lang="en-GB" sz="1800" kern="1200">
                <a:solidFill>
                  <a:schemeClr val="tx1"/>
                </a:solidFill>
                <a:latin typeface="+mn-lt"/>
                <a:ea typeface="+mn-ea"/>
                <a:cs typeface="+mn-cs"/>
              </a:rPr>
              <a:t>MW = DNA Length (bp) × DNA/RNA base weight</a:t>
            </a:r>
            <a:br>
              <a:rPr lang="en-GB" sz="1800" kern="1200">
                <a:solidFill>
                  <a:schemeClr val="tx1"/>
                </a:solidFill>
                <a:latin typeface="+mn-lt"/>
                <a:ea typeface="+mn-ea"/>
                <a:cs typeface="+mn-cs"/>
              </a:rPr>
            </a:br>
            <a:r>
              <a:rPr lang="en-GB" sz="2200" kern="1200">
                <a:solidFill>
                  <a:schemeClr val="tx1"/>
                </a:solidFill>
                <a:latin typeface="+mn-lt"/>
                <a:ea typeface="+mn-ea"/>
                <a:cs typeface="+mn-cs"/>
              </a:rPr>
              <a:t>The approx. double strand DNA base weight is 660 Dalton, for single strand is 330, for RNA is 340.</a:t>
            </a:r>
          </a:p>
          <a:p>
            <a:pPr>
              <a:spcAft>
                <a:spcPts val="600"/>
              </a:spcAft>
            </a:pPr>
            <a:endParaRPr lang="en-US"/>
          </a:p>
        </p:txBody>
      </p:sp>
      <p:sp>
        <p:nvSpPr>
          <p:cNvPr id="4" name="Rectangle 3">
            <a:extLst>
              <a:ext uri="{FF2B5EF4-FFF2-40B4-BE49-F238E27FC236}">
                <a16:creationId xmlns:a16="http://schemas.microsoft.com/office/drawing/2014/main" id="{F8BAD023-592A-2B88-3833-04285272CB3A}"/>
              </a:ext>
            </a:extLst>
          </p:cNvPr>
          <p:cNvSpPr/>
          <p:nvPr/>
        </p:nvSpPr>
        <p:spPr>
          <a:xfrm>
            <a:off x="8109679" y="2393482"/>
            <a:ext cx="3244121" cy="1139252"/>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sz="1800" kern="1200">
                <a:solidFill>
                  <a:srgbClr val="555555"/>
                </a:solidFill>
                <a:latin typeface="+mn-lt"/>
                <a:ea typeface="+mn-ea"/>
                <a:cs typeface="+mn-cs"/>
              </a:rPr>
              <a:t>Or use this website:</a:t>
            </a:r>
          </a:p>
          <a:p>
            <a:pPr algn="ctr">
              <a:spcAft>
                <a:spcPts val="600"/>
              </a:spcAft>
            </a:pPr>
            <a:r>
              <a:rPr lang="en-GB" sz="1800" kern="1200">
                <a:solidFill>
                  <a:srgbClr val="555555"/>
                </a:solidFill>
                <a:latin typeface="+mn-lt"/>
                <a:ea typeface="+mn-ea"/>
                <a:cs typeface="+mn-cs"/>
                <a:hlinkClick r:id="rId2">
                  <a:extLst>
                    <a:ext uri="{A12FA001-AC4F-418D-AE19-62706E023703}">
                      <ahyp:hlinkClr xmlns:ahyp="http://schemas.microsoft.com/office/drawing/2018/hyperlinkcolor" val="tx"/>
                    </a:ext>
                  </a:extLst>
                </a:hlinkClick>
              </a:rPr>
              <a:t>https://nebiocalculator.neb.com</a:t>
            </a:r>
            <a:endParaRPr lang="en-US"/>
          </a:p>
        </p:txBody>
      </p:sp>
    </p:spTree>
    <p:extLst>
      <p:ext uri="{BB962C8B-B14F-4D97-AF65-F5344CB8AC3E}">
        <p14:creationId xmlns:p14="http://schemas.microsoft.com/office/powerpoint/2010/main" val="3993672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F350A8-33D0-A5E0-2E2D-63596B988179}"/>
              </a:ext>
            </a:extLst>
          </p:cNvPr>
          <p:cNvSpPr>
            <a:spLocks noGrp="1"/>
          </p:cNvSpPr>
          <p:nvPr>
            <p:ph type="title"/>
          </p:nvPr>
        </p:nvSpPr>
        <p:spPr>
          <a:xfrm>
            <a:off x="841248" y="256032"/>
            <a:ext cx="10506456" cy="1014984"/>
          </a:xfrm>
        </p:spPr>
        <p:txBody>
          <a:bodyPr anchor="b">
            <a:normAutofit/>
          </a:bodyPr>
          <a:lstStyle/>
          <a:p>
            <a:r>
              <a:rPr lang="en-US" dirty="0"/>
              <a:t>Our calculations</a:t>
            </a:r>
          </a:p>
        </p:txBody>
      </p:sp>
      <p:sp>
        <p:nvSpPr>
          <p:cNvPr id="14" name="Rectangle 13">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A54F0A31-4031-7708-C992-C78F3D3FCD24}"/>
              </a:ext>
            </a:extLst>
          </p:cNvPr>
          <p:cNvSpPr>
            <a:spLocks/>
          </p:cNvSpPr>
          <p:nvPr/>
        </p:nvSpPr>
        <p:spPr>
          <a:xfrm>
            <a:off x="838200" y="1929359"/>
            <a:ext cx="10515600" cy="4351338"/>
          </a:xfrm>
          <a:prstGeom prst="rect">
            <a:avLst/>
          </a:prstGeom>
        </p:spPr>
        <p:txBody>
          <a:bodyPr>
            <a:normAutofit/>
          </a:bodyPr>
          <a:lstStyle/>
          <a:p>
            <a:pPr>
              <a:spcAft>
                <a:spcPts val="600"/>
              </a:spcAft>
            </a:pPr>
            <a:r>
              <a:rPr lang="en-US" kern="1200">
                <a:solidFill>
                  <a:schemeClr val="tx1"/>
                </a:solidFill>
                <a:latin typeface="+mn-lt"/>
                <a:ea typeface="+mn-ea"/>
                <a:cs typeface="+mn-cs"/>
              </a:rPr>
              <a:t>Groups 1 + 2 = 1.16ng/</a:t>
            </a:r>
            <a:r>
              <a:rPr lang="en-US" kern="1200" err="1">
                <a:solidFill>
                  <a:schemeClr val="tx1"/>
                </a:solidFill>
                <a:latin typeface="+mn-lt"/>
                <a:ea typeface="+mn-ea"/>
                <a:cs typeface="+mn-cs"/>
              </a:rPr>
              <a:t>ul</a:t>
            </a:r>
            <a:endParaRPr lang="en-US" kern="1200">
              <a:solidFill>
                <a:schemeClr val="tx1"/>
              </a:solidFill>
              <a:latin typeface="+mn-lt"/>
              <a:ea typeface="+mn-ea"/>
              <a:cs typeface="+mn-cs"/>
            </a:endParaRPr>
          </a:p>
          <a:p>
            <a:pPr>
              <a:spcAft>
                <a:spcPts val="600"/>
              </a:spcAft>
            </a:pPr>
            <a:r>
              <a:rPr lang="en-US" kern="1200">
                <a:solidFill>
                  <a:schemeClr val="tx1"/>
                </a:solidFill>
                <a:latin typeface="+mn-lt"/>
                <a:ea typeface="+mn-ea"/>
                <a:cs typeface="+mn-cs"/>
              </a:rPr>
              <a:t>Groups 3 + 4 = 0.709ng/</a:t>
            </a:r>
            <a:r>
              <a:rPr lang="en-US" kern="1200" err="1">
                <a:solidFill>
                  <a:schemeClr val="tx1"/>
                </a:solidFill>
                <a:latin typeface="+mn-lt"/>
                <a:ea typeface="+mn-ea"/>
                <a:cs typeface="+mn-cs"/>
              </a:rPr>
              <a:t>ul</a:t>
            </a:r>
            <a:endParaRPr lang="en-US" kern="1200">
              <a:solidFill>
                <a:schemeClr val="tx1"/>
              </a:solidFill>
              <a:latin typeface="+mn-lt"/>
              <a:ea typeface="+mn-ea"/>
              <a:cs typeface="+mn-cs"/>
            </a:endParaRPr>
          </a:p>
          <a:p>
            <a:pPr>
              <a:spcAft>
                <a:spcPts val="600"/>
              </a:spcAft>
            </a:pPr>
            <a:endParaRPr lang="en-US" kern="1200">
              <a:solidFill>
                <a:schemeClr val="tx1"/>
              </a:solidFill>
              <a:latin typeface="+mn-lt"/>
              <a:ea typeface="+mn-ea"/>
              <a:cs typeface="+mn-cs"/>
            </a:endParaRPr>
          </a:p>
          <a:p>
            <a:pPr>
              <a:spcAft>
                <a:spcPts val="600"/>
              </a:spcAft>
            </a:pPr>
            <a:r>
              <a:rPr lang="en-US" kern="1200">
                <a:solidFill>
                  <a:schemeClr val="tx1"/>
                </a:solidFill>
                <a:latin typeface="+mn-lt"/>
                <a:ea typeface="+mn-ea"/>
                <a:cs typeface="+mn-cs"/>
              </a:rPr>
              <a:t>We used 15ul of each to use 30ul total volume of DNA in adaptor ligation reaction</a:t>
            </a:r>
          </a:p>
          <a:p>
            <a:pPr>
              <a:spcAft>
                <a:spcPts val="600"/>
              </a:spcAft>
            </a:pPr>
            <a:endParaRPr lang="en-US" kern="1200">
              <a:solidFill>
                <a:schemeClr val="tx1"/>
              </a:solidFill>
              <a:latin typeface="+mn-lt"/>
              <a:ea typeface="+mn-ea"/>
              <a:cs typeface="+mn-cs"/>
            </a:endParaRPr>
          </a:p>
          <a:p>
            <a:pPr>
              <a:spcAft>
                <a:spcPts val="600"/>
              </a:spcAft>
            </a:pPr>
            <a:r>
              <a:rPr lang="en-US" kern="1200">
                <a:solidFill>
                  <a:schemeClr val="tx1"/>
                </a:solidFill>
                <a:latin typeface="+mn-lt"/>
                <a:ea typeface="+mn-ea"/>
                <a:cs typeface="+mn-cs"/>
              </a:rPr>
              <a:t>So…</a:t>
            </a:r>
          </a:p>
          <a:p>
            <a:pPr>
              <a:spcAft>
                <a:spcPts val="600"/>
              </a:spcAft>
            </a:pPr>
            <a:r>
              <a:rPr lang="en-US" kern="1200">
                <a:solidFill>
                  <a:schemeClr val="tx1"/>
                </a:solidFill>
                <a:latin typeface="+mn-lt"/>
                <a:ea typeface="+mn-ea"/>
                <a:cs typeface="+mn-cs"/>
              </a:rPr>
              <a:t>1.16 x 15= </a:t>
            </a:r>
            <a:r>
              <a:rPr lang="en-US" b="1" kern="1200">
                <a:solidFill>
                  <a:schemeClr val="tx1"/>
                </a:solidFill>
                <a:latin typeface="+mn-lt"/>
                <a:ea typeface="+mn-ea"/>
                <a:cs typeface="+mn-cs"/>
              </a:rPr>
              <a:t>17.4ng</a:t>
            </a:r>
          </a:p>
          <a:p>
            <a:pPr>
              <a:spcAft>
                <a:spcPts val="600"/>
              </a:spcAft>
            </a:pPr>
            <a:r>
              <a:rPr lang="en-US" kern="1200">
                <a:solidFill>
                  <a:schemeClr val="tx1"/>
                </a:solidFill>
                <a:latin typeface="+mn-lt"/>
                <a:ea typeface="+mn-ea"/>
                <a:cs typeface="+mn-cs"/>
              </a:rPr>
              <a:t>0.709 x 15= </a:t>
            </a:r>
            <a:r>
              <a:rPr lang="en-US" b="1" kern="1200">
                <a:solidFill>
                  <a:schemeClr val="tx1"/>
                </a:solidFill>
                <a:latin typeface="+mn-lt"/>
                <a:ea typeface="+mn-ea"/>
                <a:cs typeface="+mn-cs"/>
              </a:rPr>
              <a:t>10.635ng</a:t>
            </a:r>
            <a:endParaRPr lang="en-US" b="1"/>
          </a:p>
        </p:txBody>
      </p:sp>
      <p:sp>
        <p:nvSpPr>
          <p:cNvPr id="4" name="Right Brace 3">
            <a:extLst>
              <a:ext uri="{FF2B5EF4-FFF2-40B4-BE49-F238E27FC236}">
                <a16:creationId xmlns:a16="http://schemas.microsoft.com/office/drawing/2014/main" id="{9F2B0357-5287-7660-11DA-8DE10917BAC4}"/>
              </a:ext>
            </a:extLst>
          </p:cNvPr>
          <p:cNvSpPr/>
          <p:nvPr/>
        </p:nvSpPr>
        <p:spPr>
          <a:xfrm>
            <a:off x="3347633" y="3962812"/>
            <a:ext cx="588935" cy="79041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E2088E66-E6F2-5F16-1BFD-F796273AE4B9}"/>
              </a:ext>
            </a:extLst>
          </p:cNvPr>
          <p:cNvSpPr txBox="1"/>
          <p:nvPr/>
        </p:nvSpPr>
        <p:spPr>
          <a:xfrm>
            <a:off x="4076053" y="4096408"/>
            <a:ext cx="1087157" cy="523220"/>
          </a:xfrm>
          <a:prstGeom prst="rect">
            <a:avLst/>
          </a:prstGeom>
          <a:noFill/>
        </p:spPr>
        <p:txBody>
          <a:bodyPr wrap="none" rtlCol="0">
            <a:spAutoFit/>
          </a:bodyPr>
          <a:lstStyle/>
          <a:p>
            <a:pPr>
              <a:spcAft>
                <a:spcPts val="600"/>
              </a:spcAft>
            </a:pPr>
            <a:r>
              <a:rPr lang="en-US" sz="2800" kern="1200" dirty="0">
                <a:solidFill>
                  <a:schemeClr val="tx1"/>
                </a:solidFill>
                <a:latin typeface="+mn-lt"/>
                <a:ea typeface="+mn-ea"/>
                <a:cs typeface="+mn-cs"/>
              </a:rPr>
              <a:t>=28ng</a:t>
            </a:r>
            <a:endParaRPr lang="en-US" sz="2800" dirty="0"/>
          </a:p>
        </p:txBody>
      </p:sp>
      <p:sp>
        <p:nvSpPr>
          <p:cNvPr id="6" name="TextBox 5">
            <a:extLst>
              <a:ext uri="{FF2B5EF4-FFF2-40B4-BE49-F238E27FC236}">
                <a16:creationId xmlns:a16="http://schemas.microsoft.com/office/drawing/2014/main" id="{E9FC0E13-B80D-E5B7-8FBF-DD9D8B38E215}"/>
              </a:ext>
            </a:extLst>
          </p:cNvPr>
          <p:cNvSpPr txBox="1"/>
          <p:nvPr/>
        </p:nvSpPr>
        <p:spPr>
          <a:xfrm>
            <a:off x="7546296" y="5289230"/>
            <a:ext cx="3144643" cy="707886"/>
          </a:xfrm>
          <a:prstGeom prst="rect">
            <a:avLst/>
          </a:prstGeom>
          <a:noFill/>
        </p:spPr>
        <p:txBody>
          <a:bodyPr wrap="none" rtlCol="0">
            <a:spAutoFit/>
          </a:bodyPr>
          <a:lstStyle/>
          <a:p>
            <a:pPr>
              <a:spcAft>
                <a:spcPts val="600"/>
              </a:spcAft>
            </a:pPr>
            <a:r>
              <a:rPr lang="en-US" sz="4000" kern="1200">
                <a:solidFill>
                  <a:schemeClr val="tx1"/>
                </a:solidFill>
                <a:latin typeface="+mn-lt"/>
                <a:ea typeface="+mn-ea"/>
                <a:cs typeface="+mn-cs"/>
              </a:rPr>
              <a:t>Concentration</a:t>
            </a:r>
            <a:endParaRPr lang="en-US" sz="4000"/>
          </a:p>
        </p:txBody>
      </p:sp>
    </p:spTree>
    <p:extLst>
      <p:ext uri="{BB962C8B-B14F-4D97-AF65-F5344CB8AC3E}">
        <p14:creationId xmlns:p14="http://schemas.microsoft.com/office/powerpoint/2010/main" val="6074664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643</TotalTime>
  <Words>720</Words>
  <Application>Microsoft Macintosh PowerPoint</Application>
  <PresentationFormat>Widescreen</PresentationFormat>
  <Paragraphs>94</Paragraphs>
  <Slides>15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HelveticaNeueLT</vt:lpstr>
      <vt:lpstr>KaTeX_Main</vt:lpstr>
      <vt:lpstr>Office Theme</vt:lpstr>
      <vt:lpstr>Quick recap</vt:lpstr>
      <vt:lpstr>Nanopore sequencing</vt:lpstr>
      <vt:lpstr>Problems/changes during prep</vt:lpstr>
      <vt:lpstr>Run metrics</vt:lpstr>
      <vt:lpstr>PowerPoint Presentation</vt:lpstr>
      <vt:lpstr>What happened after the run?</vt:lpstr>
      <vt:lpstr>Calculating Molarity</vt:lpstr>
      <vt:lpstr>DNA/RNA molarity formula</vt:lpstr>
      <vt:lpstr>Our calculations</vt:lpstr>
      <vt:lpstr>Our molarity</vt:lpstr>
      <vt:lpstr>PowerPoint Presentation</vt:lpstr>
      <vt:lpstr>Estimating required coverage</vt:lpstr>
      <vt:lpstr>Variation between and within samples</vt:lpstr>
      <vt:lpstr>What is the total output from a MinION flowcell?</vt:lpstr>
      <vt:lpstr>Lab-on-an-ssd (RAGE-on-an-ssd)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recap</dc:title>
  <dc:creator>Kirstyn Brunker</dc:creator>
  <cp:lastModifiedBy>Kirstyn Brunker</cp:lastModifiedBy>
  <cp:revision>1</cp:revision>
  <dcterms:created xsi:type="dcterms:W3CDTF">2024-02-14T20:33:03Z</dcterms:created>
  <dcterms:modified xsi:type="dcterms:W3CDTF">2024-02-15T07:16:52Z</dcterms:modified>
</cp:coreProperties>
</file>

<file path=docProps/thumbnail.jpeg>
</file>